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0275213" cy="41076563"/>
  <p:notesSz cx="6797675" cy="9874250"/>
  <p:defaultTextStyle>
    <a:defPPr>
      <a:defRPr lang="fr-FR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1945935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3891869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5837804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7783739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9729673" algn="l" defTabSz="194593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11675608" algn="l" defTabSz="194593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13621542" algn="l" defTabSz="194593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15567477" algn="l" defTabSz="194593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38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EBEACE"/>
    <a:srgbClr val="E0E0B8"/>
    <a:srgbClr val="CCFF99"/>
    <a:srgbClr val="FFCCFF"/>
    <a:srgbClr val="FFFFCC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02" autoAdjust="0"/>
    <p:restoredTop sz="94660"/>
  </p:normalViewPr>
  <p:slideViewPr>
    <p:cSldViewPr snapToObjects="1">
      <p:cViewPr>
        <p:scale>
          <a:sx n="10" d="100"/>
          <a:sy n="10" d="100"/>
        </p:scale>
        <p:origin x="1152" y="2472"/>
      </p:cViewPr>
      <p:guideLst>
        <p:guide orient="horz" pos="12938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9D4D8-A94D-A74B-8140-ADBA5EC79834}" type="datetimeFigureOut">
              <a:rPr lang="fr-FR" smtClean="0"/>
              <a:pPr/>
              <a:t>31/08/2016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1ECED3-5A65-C44F-838E-922A57A0971C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03767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37540-CE3D-4D73-B311-CB4B389774EF}" type="datetimeFigureOut">
              <a:rPr lang="fr-FR" smtClean="0"/>
              <a:t>31/08/2016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170113" y="1235075"/>
            <a:ext cx="2457450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BE61A-85F0-4736-AEC9-2C1A620F87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6746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891869" rtl="0" eaLnBrk="1" latinLnBrk="0" hangingPunct="1">
      <a:defRPr sz="5107" kern="1200">
        <a:solidFill>
          <a:schemeClr val="tx1"/>
        </a:solidFill>
        <a:latin typeface="+mn-lt"/>
        <a:ea typeface="+mn-ea"/>
        <a:cs typeface="+mn-cs"/>
      </a:defRPr>
    </a:lvl1pPr>
    <a:lvl2pPr marL="1945935" algn="l" defTabSz="3891869" rtl="0" eaLnBrk="1" latinLnBrk="0" hangingPunct="1">
      <a:defRPr sz="5107" kern="1200">
        <a:solidFill>
          <a:schemeClr val="tx1"/>
        </a:solidFill>
        <a:latin typeface="+mn-lt"/>
        <a:ea typeface="+mn-ea"/>
        <a:cs typeface="+mn-cs"/>
      </a:defRPr>
    </a:lvl2pPr>
    <a:lvl3pPr marL="3891869" algn="l" defTabSz="3891869" rtl="0" eaLnBrk="1" latinLnBrk="0" hangingPunct="1">
      <a:defRPr sz="5107" kern="1200">
        <a:solidFill>
          <a:schemeClr val="tx1"/>
        </a:solidFill>
        <a:latin typeface="+mn-lt"/>
        <a:ea typeface="+mn-ea"/>
        <a:cs typeface="+mn-cs"/>
      </a:defRPr>
    </a:lvl3pPr>
    <a:lvl4pPr marL="5837804" algn="l" defTabSz="3891869" rtl="0" eaLnBrk="1" latinLnBrk="0" hangingPunct="1">
      <a:defRPr sz="5107" kern="1200">
        <a:solidFill>
          <a:schemeClr val="tx1"/>
        </a:solidFill>
        <a:latin typeface="+mn-lt"/>
        <a:ea typeface="+mn-ea"/>
        <a:cs typeface="+mn-cs"/>
      </a:defRPr>
    </a:lvl4pPr>
    <a:lvl5pPr marL="7783739" algn="l" defTabSz="3891869" rtl="0" eaLnBrk="1" latinLnBrk="0" hangingPunct="1">
      <a:defRPr sz="5107" kern="1200">
        <a:solidFill>
          <a:schemeClr val="tx1"/>
        </a:solidFill>
        <a:latin typeface="+mn-lt"/>
        <a:ea typeface="+mn-ea"/>
        <a:cs typeface="+mn-cs"/>
      </a:defRPr>
    </a:lvl5pPr>
    <a:lvl6pPr marL="9729673" algn="l" defTabSz="3891869" rtl="0" eaLnBrk="1" latinLnBrk="0" hangingPunct="1">
      <a:defRPr sz="5107" kern="1200">
        <a:solidFill>
          <a:schemeClr val="tx1"/>
        </a:solidFill>
        <a:latin typeface="+mn-lt"/>
        <a:ea typeface="+mn-ea"/>
        <a:cs typeface="+mn-cs"/>
      </a:defRPr>
    </a:lvl6pPr>
    <a:lvl7pPr marL="11675608" algn="l" defTabSz="3891869" rtl="0" eaLnBrk="1" latinLnBrk="0" hangingPunct="1">
      <a:defRPr sz="5107" kern="1200">
        <a:solidFill>
          <a:schemeClr val="tx1"/>
        </a:solidFill>
        <a:latin typeface="+mn-lt"/>
        <a:ea typeface="+mn-ea"/>
        <a:cs typeface="+mn-cs"/>
      </a:defRPr>
    </a:lvl7pPr>
    <a:lvl8pPr marL="13621542" algn="l" defTabSz="3891869" rtl="0" eaLnBrk="1" latinLnBrk="0" hangingPunct="1">
      <a:defRPr sz="5107" kern="1200">
        <a:solidFill>
          <a:schemeClr val="tx1"/>
        </a:solidFill>
        <a:latin typeface="+mn-lt"/>
        <a:ea typeface="+mn-ea"/>
        <a:cs typeface="+mn-cs"/>
      </a:defRPr>
    </a:lvl8pPr>
    <a:lvl9pPr marL="15567477" algn="l" defTabSz="3891869" rtl="0" eaLnBrk="1" latinLnBrk="0" hangingPunct="1">
      <a:defRPr sz="51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70641" y="12757435"/>
            <a:ext cx="25733931" cy="88077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541282" y="23276721"/>
            <a:ext cx="21192649" cy="104995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958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791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687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583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479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3749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2707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1666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5A290-EEC8-AA45-893E-68B7630F5009}" type="datetimeFigureOut">
              <a:rPr lang="fr-FR" smtClean="0"/>
              <a:pPr/>
              <a:t>31/08/2016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FB71-09E7-1441-AB0E-A463589FF43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431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5A290-EEC8-AA45-893E-68B7630F5009}" type="datetimeFigureOut">
              <a:rPr lang="fr-FR" smtClean="0"/>
              <a:pPr/>
              <a:t>31/08/2016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FB71-09E7-1441-AB0E-A463589FF43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382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21949529" y="1645696"/>
            <a:ext cx="6811923" cy="35046734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513761" y="1645696"/>
            <a:ext cx="19762986" cy="35046734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5A290-EEC8-AA45-893E-68B7630F5009}" type="datetimeFigureOut">
              <a:rPr lang="fr-FR" smtClean="0"/>
              <a:pPr/>
              <a:t>31/08/2016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FB71-09E7-1441-AB0E-A463589FF43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47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5A290-EEC8-AA45-893E-68B7630F5009}" type="datetimeFigureOut">
              <a:rPr lang="fr-FR" smtClean="0"/>
              <a:pPr/>
              <a:t>31/08/2016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FB71-09E7-1441-AB0E-A463589FF43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5646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82" y="26396960"/>
            <a:ext cx="25733931" cy="8156070"/>
          </a:xfrm>
        </p:spPr>
        <p:txBody>
          <a:bodyPr anchor="t"/>
          <a:lstStyle>
            <a:lvl1pPr algn="l">
              <a:defRPr sz="16586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389782" y="17411464"/>
            <a:ext cx="25733931" cy="8985496"/>
          </a:xfrm>
        </p:spPr>
        <p:txBody>
          <a:bodyPr anchor="b"/>
          <a:lstStyle>
            <a:lvl1pPr marL="0" indent="0">
              <a:buNone/>
              <a:defRPr sz="8293">
                <a:solidFill>
                  <a:schemeClr val="tx1">
                    <a:tint val="75000"/>
                  </a:schemeClr>
                </a:solidFill>
              </a:defRPr>
            </a:lvl1pPr>
            <a:lvl2pPr marL="1895826" indent="0">
              <a:buNone/>
              <a:defRPr sz="7464">
                <a:solidFill>
                  <a:schemeClr val="tx1">
                    <a:tint val="75000"/>
                  </a:schemeClr>
                </a:solidFill>
              </a:defRPr>
            </a:lvl2pPr>
            <a:lvl3pPr marL="3791651" indent="0">
              <a:buNone/>
              <a:defRPr sz="6635">
                <a:solidFill>
                  <a:schemeClr val="tx1">
                    <a:tint val="75000"/>
                  </a:schemeClr>
                </a:solidFill>
              </a:defRPr>
            </a:lvl3pPr>
            <a:lvl4pPr marL="5687477" indent="0">
              <a:buNone/>
              <a:defRPr sz="5805">
                <a:solidFill>
                  <a:schemeClr val="tx1">
                    <a:tint val="75000"/>
                  </a:schemeClr>
                </a:solidFill>
              </a:defRPr>
            </a:lvl4pPr>
            <a:lvl5pPr marL="7583302" indent="0">
              <a:buNone/>
              <a:defRPr sz="5805">
                <a:solidFill>
                  <a:schemeClr val="tx1">
                    <a:tint val="75000"/>
                  </a:schemeClr>
                </a:solidFill>
              </a:defRPr>
            </a:lvl5pPr>
            <a:lvl6pPr marL="9479128" indent="0">
              <a:buNone/>
              <a:defRPr sz="5805">
                <a:solidFill>
                  <a:schemeClr val="tx1">
                    <a:tint val="75000"/>
                  </a:schemeClr>
                </a:solidFill>
              </a:defRPr>
            </a:lvl6pPr>
            <a:lvl7pPr marL="11374953" indent="0">
              <a:buNone/>
              <a:defRPr sz="5805">
                <a:solidFill>
                  <a:schemeClr val="tx1">
                    <a:tint val="75000"/>
                  </a:schemeClr>
                </a:solidFill>
              </a:defRPr>
            </a:lvl7pPr>
            <a:lvl8pPr marL="13270779" indent="0">
              <a:buNone/>
              <a:defRPr sz="5805">
                <a:solidFill>
                  <a:schemeClr val="tx1">
                    <a:tint val="75000"/>
                  </a:schemeClr>
                </a:solidFill>
              </a:defRPr>
            </a:lvl8pPr>
            <a:lvl9pPr marL="15166604" indent="0">
              <a:buNone/>
              <a:defRPr sz="58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5A290-EEC8-AA45-893E-68B7630F5009}" type="datetimeFigureOut">
              <a:rPr lang="fr-FR" smtClean="0"/>
              <a:pPr/>
              <a:t>31/08/2016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FB71-09E7-1441-AB0E-A463589FF43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4740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13760" y="9584534"/>
            <a:ext cx="13287455" cy="27107898"/>
          </a:xfrm>
        </p:spPr>
        <p:txBody>
          <a:bodyPr/>
          <a:lstStyle>
            <a:lvl1pPr>
              <a:defRPr sz="11610"/>
            </a:lvl1pPr>
            <a:lvl2pPr>
              <a:defRPr sz="9952"/>
            </a:lvl2pPr>
            <a:lvl3pPr>
              <a:defRPr sz="8293"/>
            </a:lvl3pPr>
            <a:lvl4pPr>
              <a:defRPr sz="7464"/>
            </a:lvl4pPr>
            <a:lvl5pPr>
              <a:defRPr sz="7464"/>
            </a:lvl5pPr>
            <a:lvl6pPr>
              <a:defRPr sz="7464"/>
            </a:lvl6pPr>
            <a:lvl7pPr>
              <a:defRPr sz="7464"/>
            </a:lvl7pPr>
            <a:lvl8pPr>
              <a:defRPr sz="7464"/>
            </a:lvl8pPr>
            <a:lvl9pPr>
              <a:defRPr sz="7464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473998" y="9584534"/>
            <a:ext cx="13287455" cy="27107898"/>
          </a:xfrm>
        </p:spPr>
        <p:txBody>
          <a:bodyPr/>
          <a:lstStyle>
            <a:lvl1pPr>
              <a:defRPr sz="11610"/>
            </a:lvl1pPr>
            <a:lvl2pPr>
              <a:defRPr sz="9952"/>
            </a:lvl2pPr>
            <a:lvl3pPr>
              <a:defRPr sz="8293"/>
            </a:lvl3pPr>
            <a:lvl4pPr>
              <a:defRPr sz="7464"/>
            </a:lvl4pPr>
            <a:lvl5pPr>
              <a:defRPr sz="7464"/>
            </a:lvl5pPr>
            <a:lvl6pPr>
              <a:defRPr sz="7464"/>
            </a:lvl6pPr>
            <a:lvl7pPr>
              <a:defRPr sz="7464"/>
            </a:lvl7pPr>
            <a:lvl8pPr>
              <a:defRPr sz="7464"/>
            </a:lvl8pPr>
            <a:lvl9pPr>
              <a:defRPr sz="7464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5A290-EEC8-AA45-893E-68B7630F5009}" type="datetimeFigureOut">
              <a:rPr lang="fr-FR" smtClean="0"/>
              <a:pPr/>
              <a:t>31/08/2016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FB71-09E7-1441-AB0E-A463589FF43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609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13761" y="9196152"/>
            <a:ext cx="13378563" cy="3831179"/>
          </a:xfrm>
        </p:spPr>
        <p:txBody>
          <a:bodyPr anchor="b"/>
          <a:lstStyle>
            <a:lvl1pPr marL="0" indent="0">
              <a:buNone/>
              <a:defRPr sz="9952" b="1"/>
            </a:lvl1pPr>
            <a:lvl2pPr marL="1895826" indent="0">
              <a:buNone/>
              <a:defRPr sz="8293" b="1"/>
            </a:lvl2pPr>
            <a:lvl3pPr marL="3791651" indent="0">
              <a:buNone/>
              <a:defRPr sz="7464" b="1"/>
            </a:lvl3pPr>
            <a:lvl4pPr marL="5687477" indent="0">
              <a:buNone/>
              <a:defRPr sz="6635" b="1"/>
            </a:lvl4pPr>
            <a:lvl5pPr marL="7583302" indent="0">
              <a:buNone/>
              <a:defRPr sz="6635" b="1"/>
            </a:lvl5pPr>
            <a:lvl6pPr marL="9479128" indent="0">
              <a:buNone/>
              <a:defRPr sz="6635" b="1"/>
            </a:lvl6pPr>
            <a:lvl7pPr marL="11374953" indent="0">
              <a:buNone/>
              <a:defRPr sz="6635" b="1"/>
            </a:lvl7pPr>
            <a:lvl8pPr marL="13270779" indent="0">
              <a:buNone/>
              <a:defRPr sz="6635" b="1"/>
            </a:lvl8pPr>
            <a:lvl9pPr marL="15166604" indent="0">
              <a:buNone/>
              <a:defRPr sz="6635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13761" y="13027329"/>
            <a:ext cx="13378563" cy="23665101"/>
          </a:xfrm>
        </p:spPr>
        <p:txBody>
          <a:bodyPr/>
          <a:lstStyle>
            <a:lvl1pPr>
              <a:defRPr sz="9952"/>
            </a:lvl1pPr>
            <a:lvl2pPr>
              <a:defRPr sz="8293"/>
            </a:lvl2pPr>
            <a:lvl3pPr>
              <a:defRPr sz="7464"/>
            </a:lvl3pPr>
            <a:lvl4pPr>
              <a:defRPr sz="6635"/>
            </a:lvl4pPr>
            <a:lvl5pPr>
              <a:defRPr sz="6635"/>
            </a:lvl5pPr>
            <a:lvl6pPr>
              <a:defRPr sz="6635"/>
            </a:lvl6pPr>
            <a:lvl7pPr>
              <a:defRPr sz="6635"/>
            </a:lvl7pPr>
            <a:lvl8pPr>
              <a:defRPr sz="6635"/>
            </a:lvl8pPr>
            <a:lvl9pPr>
              <a:defRPr sz="6635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15382896" y="9196152"/>
            <a:ext cx="13378558" cy="3831179"/>
          </a:xfrm>
        </p:spPr>
        <p:txBody>
          <a:bodyPr anchor="b"/>
          <a:lstStyle>
            <a:lvl1pPr marL="0" indent="0">
              <a:buNone/>
              <a:defRPr sz="9952" b="1"/>
            </a:lvl1pPr>
            <a:lvl2pPr marL="1895826" indent="0">
              <a:buNone/>
              <a:defRPr sz="8293" b="1"/>
            </a:lvl2pPr>
            <a:lvl3pPr marL="3791651" indent="0">
              <a:buNone/>
              <a:defRPr sz="7464" b="1"/>
            </a:lvl3pPr>
            <a:lvl4pPr marL="5687477" indent="0">
              <a:buNone/>
              <a:defRPr sz="6635" b="1"/>
            </a:lvl4pPr>
            <a:lvl5pPr marL="7583302" indent="0">
              <a:buNone/>
              <a:defRPr sz="6635" b="1"/>
            </a:lvl5pPr>
            <a:lvl6pPr marL="9479128" indent="0">
              <a:buNone/>
              <a:defRPr sz="6635" b="1"/>
            </a:lvl6pPr>
            <a:lvl7pPr marL="11374953" indent="0">
              <a:buNone/>
              <a:defRPr sz="6635" b="1"/>
            </a:lvl7pPr>
            <a:lvl8pPr marL="13270779" indent="0">
              <a:buNone/>
              <a:defRPr sz="6635" b="1"/>
            </a:lvl8pPr>
            <a:lvl9pPr marL="15166604" indent="0">
              <a:buNone/>
              <a:defRPr sz="6635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15382896" y="13027329"/>
            <a:ext cx="13378558" cy="23665101"/>
          </a:xfrm>
        </p:spPr>
        <p:txBody>
          <a:bodyPr/>
          <a:lstStyle>
            <a:lvl1pPr>
              <a:defRPr sz="9952"/>
            </a:lvl1pPr>
            <a:lvl2pPr>
              <a:defRPr sz="8293"/>
            </a:lvl2pPr>
            <a:lvl3pPr>
              <a:defRPr sz="7464"/>
            </a:lvl3pPr>
            <a:lvl4pPr>
              <a:defRPr sz="6635"/>
            </a:lvl4pPr>
            <a:lvl5pPr>
              <a:defRPr sz="6635"/>
            </a:lvl5pPr>
            <a:lvl6pPr>
              <a:defRPr sz="6635"/>
            </a:lvl6pPr>
            <a:lvl7pPr>
              <a:defRPr sz="6635"/>
            </a:lvl7pPr>
            <a:lvl8pPr>
              <a:defRPr sz="6635"/>
            </a:lvl8pPr>
            <a:lvl9pPr>
              <a:defRPr sz="6635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5A290-EEC8-AA45-893E-68B7630F5009}" type="datetimeFigureOut">
              <a:rPr lang="fr-FR" smtClean="0"/>
              <a:pPr/>
              <a:t>31/08/2016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FB71-09E7-1441-AB0E-A463589FF43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62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5A290-EEC8-AA45-893E-68B7630F5009}" type="datetimeFigureOut">
              <a:rPr lang="fr-FR" smtClean="0"/>
              <a:pPr/>
              <a:t>31/08/2016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FB71-09E7-1441-AB0E-A463589FF43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599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5A290-EEC8-AA45-893E-68B7630F5009}" type="datetimeFigureOut">
              <a:rPr lang="fr-FR" smtClean="0"/>
              <a:pPr/>
              <a:t>31/08/2016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FB71-09E7-1441-AB0E-A463589FF43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585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13761" y="1632532"/>
            <a:ext cx="9958585" cy="6964584"/>
          </a:xfrm>
        </p:spPr>
        <p:txBody>
          <a:bodyPr anchor="b"/>
          <a:lstStyle>
            <a:lvl1pPr algn="l">
              <a:defRPr sz="8293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836769" y="1632532"/>
            <a:ext cx="16924683" cy="35059900"/>
          </a:xfrm>
        </p:spPr>
        <p:txBody>
          <a:bodyPr/>
          <a:lstStyle>
            <a:lvl1pPr>
              <a:defRPr sz="13269"/>
            </a:lvl1pPr>
            <a:lvl2pPr>
              <a:defRPr sz="11610"/>
            </a:lvl2pPr>
            <a:lvl3pPr>
              <a:defRPr sz="9952"/>
            </a:lvl3pPr>
            <a:lvl4pPr>
              <a:defRPr sz="8293"/>
            </a:lvl4pPr>
            <a:lvl5pPr>
              <a:defRPr sz="8293"/>
            </a:lvl5pPr>
            <a:lvl6pPr>
              <a:defRPr sz="8293"/>
            </a:lvl6pPr>
            <a:lvl7pPr>
              <a:defRPr sz="8293"/>
            </a:lvl7pPr>
            <a:lvl8pPr>
              <a:defRPr sz="8293"/>
            </a:lvl8pPr>
            <a:lvl9pPr>
              <a:defRPr sz="8293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513761" y="8597114"/>
            <a:ext cx="9958585" cy="28095316"/>
          </a:xfrm>
        </p:spPr>
        <p:txBody>
          <a:bodyPr/>
          <a:lstStyle>
            <a:lvl1pPr marL="0" indent="0">
              <a:buNone/>
              <a:defRPr sz="5805"/>
            </a:lvl1pPr>
            <a:lvl2pPr marL="1895826" indent="0">
              <a:buNone/>
              <a:defRPr sz="4976"/>
            </a:lvl2pPr>
            <a:lvl3pPr marL="3791651" indent="0">
              <a:buNone/>
              <a:defRPr sz="4147"/>
            </a:lvl3pPr>
            <a:lvl4pPr marL="5687477" indent="0">
              <a:buNone/>
              <a:defRPr sz="3732"/>
            </a:lvl4pPr>
            <a:lvl5pPr marL="7583302" indent="0">
              <a:buNone/>
              <a:defRPr sz="3732"/>
            </a:lvl5pPr>
            <a:lvl6pPr marL="9479128" indent="0">
              <a:buNone/>
              <a:defRPr sz="3732"/>
            </a:lvl6pPr>
            <a:lvl7pPr marL="11374953" indent="0">
              <a:buNone/>
              <a:defRPr sz="3732"/>
            </a:lvl7pPr>
            <a:lvl8pPr marL="13270779" indent="0">
              <a:buNone/>
              <a:defRPr sz="3732"/>
            </a:lvl8pPr>
            <a:lvl9pPr marL="15166604" indent="0">
              <a:buNone/>
              <a:defRPr sz="3732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5A290-EEC8-AA45-893E-68B7630F5009}" type="datetimeFigureOut">
              <a:rPr lang="fr-FR" smtClean="0"/>
              <a:pPr/>
              <a:t>31/08/2016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FB71-09E7-1441-AB0E-A463589FF43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417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35906" y="28753594"/>
            <a:ext cx="18165128" cy="3396716"/>
          </a:xfrm>
        </p:spPr>
        <p:txBody>
          <a:bodyPr anchor="b"/>
          <a:lstStyle>
            <a:lvl1pPr algn="l">
              <a:defRPr sz="8293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935906" y="3673193"/>
            <a:ext cx="18165128" cy="24645938"/>
          </a:xfrm>
        </p:spPr>
        <p:txBody>
          <a:bodyPr/>
          <a:lstStyle>
            <a:lvl1pPr marL="0" indent="0">
              <a:buNone/>
              <a:defRPr sz="13269"/>
            </a:lvl1pPr>
            <a:lvl2pPr marL="1895826" indent="0">
              <a:buNone/>
              <a:defRPr sz="11610"/>
            </a:lvl2pPr>
            <a:lvl3pPr marL="3791651" indent="0">
              <a:buNone/>
              <a:defRPr sz="9952"/>
            </a:lvl3pPr>
            <a:lvl4pPr marL="5687477" indent="0">
              <a:buNone/>
              <a:defRPr sz="8293"/>
            </a:lvl4pPr>
            <a:lvl5pPr marL="7583302" indent="0">
              <a:buNone/>
              <a:defRPr sz="8293"/>
            </a:lvl5pPr>
            <a:lvl6pPr marL="9479128" indent="0">
              <a:buNone/>
              <a:defRPr sz="8293"/>
            </a:lvl6pPr>
            <a:lvl7pPr marL="11374953" indent="0">
              <a:buNone/>
              <a:defRPr sz="8293"/>
            </a:lvl7pPr>
            <a:lvl8pPr marL="13270779" indent="0">
              <a:buNone/>
              <a:defRPr sz="8293"/>
            </a:lvl8pPr>
            <a:lvl9pPr marL="15166604" indent="0">
              <a:buNone/>
              <a:defRPr sz="8293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935906" y="32150310"/>
            <a:ext cx="18165128" cy="4818597"/>
          </a:xfrm>
        </p:spPr>
        <p:txBody>
          <a:bodyPr/>
          <a:lstStyle>
            <a:lvl1pPr marL="0" indent="0">
              <a:buNone/>
              <a:defRPr sz="5805"/>
            </a:lvl1pPr>
            <a:lvl2pPr marL="1895826" indent="0">
              <a:buNone/>
              <a:defRPr sz="4976"/>
            </a:lvl2pPr>
            <a:lvl3pPr marL="3791651" indent="0">
              <a:buNone/>
              <a:defRPr sz="4147"/>
            </a:lvl3pPr>
            <a:lvl4pPr marL="5687477" indent="0">
              <a:buNone/>
              <a:defRPr sz="3732"/>
            </a:lvl4pPr>
            <a:lvl5pPr marL="7583302" indent="0">
              <a:buNone/>
              <a:defRPr sz="3732"/>
            </a:lvl5pPr>
            <a:lvl6pPr marL="9479128" indent="0">
              <a:buNone/>
              <a:defRPr sz="3732"/>
            </a:lvl6pPr>
            <a:lvl7pPr marL="11374953" indent="0">
              <a:buNone/>
              <a:defRPr sz="3732"/>
            </a:lvl7pPr>
            <a:lvl8pPr marL="13270779" indent="0">
              <a:buNone/>
              <a:defRPr sz="3732"/>
            </a:lvl8pPr>
            <a:lvl9pPr marL="15166604" indent="0">
              <a:buNone/>
              <a:defRPr sz="3732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5A290-EEC8-AA45-893E-68B7630F5009}" type="datetimeFigureOut">
              <a:rPr lang="fr-FR" smtClean="0"/>
              <a:pPr/>
              <a:t>31/08/2016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FB71-09E7-1441-AB0E-A463589FF43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54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50000">
              <a:schemeClr val="bg1">
                <a:tint val="80000"/>
                <a:satMod val="250000"/>
              </a:schemeClr>
            </a:gs>
            <a:gs pos="74000">
              <a:schemeClr val="bg1">
                <a:tint val="90000"/>
                <a:shade val="90000"/>
                <a:satMod val="200000"/>
              </a:schemeClr>
            </a:gs>
            <a:gs pos="100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513761" y="1645696"/>
            <a:ext cx="27247692" cy="6846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13761" y="9584534"/>
            <a:ext cx="27247692" cy="2710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513761" y="38074814"/>
            <a:ext cx="7064216" cy="21854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9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5A290-EEC8-AA45-893E-68B7630F5009}" type="datetimeFigureOut">
              <a:rPr lang="fr-FR" smtClean="0"/>
              <a:pPr/>
              <a:t>31/08/2016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344031" y="38074814"/>
            <a:ext cx="9587151" cy="21854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9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21697236" y="38074814"/>
            <a:ext cx="7064216" cy="21854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9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DFB71-09E7-1441-AB0E-A463589FF43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214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</p:sldLayoutIdLst>
  <p:txStyles>
    <p:titleStyle>
      <a:lvl1pPr algn="ctr" defTabSz="1895826" rtl="0" eaLnBrk="1" latinLnBrk="0" hangingPunct="1">
        <a:spcBef>
          <a:spcPct val="0"/>
        </a:spcBef>
        <a:buNone/>
        <a:defRPr sz="182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21869" indent="-1421869" algn="l" defTabSz="1895826" rtl="0" eaLnBrk="1" latinLnBrk="0" hangingPunct="1">
        <a:spcBef>
          <a:spcPct val="20000"/>
        </a:spcBef>
        <a:buFont typeface="Arial"/>
        <a:buChar char="•"/>
        <a:defRPr sz="13269" kern="1200">
          <a:solidFill>
            <a:schemeClr val="tx1"/>
          </a:solidFill>
          <a:latin typeface="+mn-lt"/>
          <a:ea typeface="+mn-ea"/>
          <a:cs typeface="+mn-cs"/>
        </a:defRPr>
      </a:lvl1pPr>
      <a:lvl2pPr marL="3080716" indent="-1184891" algn="l" defTabSz="1895826" rtl="0" eaLnBrk="1" latinLnBrk="0" hangingPunct="1">
        <a:spcBef>
          <a:spcPct val="20000"/>
        </a:spcBef>
        <a:buFont typeface="Arial"/>
        <a:buChar char="–"/>
        <a:defRPr sz="11610" kern="1200">
          <a:solidFill>
            <a:schemeClr val="tx1"/>
          </a:solidFill>
          <a:latin typeface="+mn-lt"/>
          <a:ea typeface="+mn-ea"/>
          <a:cs typeface="+mn-cs"/>
        </a:defRPr>
      </a:lvl2pPr>
      <a:lvl3pPr marL="4739564" indent="-947913" algn="l" defTabSz="1895826" rtl="0" eaLnBrk="1" latinLnBrk="0" hangingPunct="1">
        <a:spcBef>
          <a:spcPct val="20000"/>
        </a:spcBef>
        <a:buFont typeface="Arial"/>
        <a:buChar char="•"/>
        <a:defRPr sz="9952" kern="1200">
          <a:solidFill>
            <a:schemeClr val="tx1"/>
          </a:solidFill>
          <a:latin typeface="+mn-lt"/>
          <a:ea typeface="+mn-ea"/>
          <a:cs typeface="+mn-cs"/>
        </a:defRPr>
      </a:lvl3pPr>
      <a:lvl4pPr marL="6635389" indent="-947913" algn="l" defTabSz="1895826" rtl="0" eaLnBrk="1" latinLnBrk="0" hangingPunct="1">
        <a:spcBef>
          <a:spcPct val="20000"/>
        </a:spcBef>
        <a:buFont typeface="Arial"/>
        <a:buChar char="–"/>
        <a:defRPr sz="8293" kern="1200">
          <a:solidFill>
            <a:schemeClr val="tx1"/>
          </a:solidFill>
          <a:latin typeface="+mn-lt"/>
          <a:ea typeface="+mn-ea"/>
          <a:cs typeface="+mn-cs"/>
        </a:defRPr>
      </a:lvl4pPr>
      <a:lvl5pPr marL="8531215" indent="-947913" algn="l" defTabSz="1895826" rtl="0" eaLnBrk="1" latinLnBrk="0" hangingPunct="1">
        <a:spcBef>
          <a:spcPct val="20000"/>
        </a:spcBef>
        <a:buFont typeface="Arial"/>
        <a:buChar char="»"/>
        <a:defRPr sz="8293" kern="1200">
          <a:solidFill>
            <a:schemeClr val="tx1"/>
          </a:solidFill>
          <a:latin typeface="+mn-lt"/>
          <a:ea typeface="+mn-ea"/>
          <a:cs typeface="+mn-cs"/>
        </a:defRPr>
      </a:lvl5pPr>
      <a:lvl6pPr marL="10427040" indent="-947913" algn="l" defTabSz="1895826" rtl="0" eaLnBrk="1" latinLnBrk="0" hangingPunct="1">
        <a:spcBef>
          <a:spcPct val="20000"/>
        </a:spcBef>
        <a:buFont typeface="Arial"/>
        <a:buChar char="•"/>
        <a:defRPr sz="8293" kern="1200">
          <a:solidFill>
            <a:schemeClr val="tx1"/>
          </a:solidFill>
          <a:latin typeface="+mn-lt"/>
          <a:ea typeface="+mn-ea"/>
          <a:cs typeface="+mn-cs"/>
        </a:defRPr>
      </a:lvl6pPr>
      <a:lvl7pPr marL="12322866" indent="-947913" algn="l" defTabSz="1895826" rtl="0" eaLnBrk="1" latinLnBrk="0" hangingPunct="1">
        <a:spcBef>
          <a:spcPct val="20000"/>
        </a:spcBef>
        <a:buFont typeface="Arial"/>
        <a:buChar char="•"/>
        <a:defRPr sz="8293" kern="1200">
          <a:solidFill>
            <a:schemeClr val="tx1"/>
          </a:solidFill>
          <a:latin typeface="+mn-lt"/>
          <a:ea typeface="+mn-ea"/>
          <a:cs typeface="+mn-cs"/>
        </a:defRPr>
      </a:lvl7pPr>
      <a:lvl8pPr marL="14218691" indent="-947913" algn="l" defTabSz="1895826" rtl="0" eaLnBrk="1" latinLnBrk="0" hangingPunct="1">
        <a:spcBef>
          <a:spcPct val="20000"/>
        </a:spcBef>
        <a:buFont typeface="Arial"/>
        <a:buChar char="•"/>
        <a:defRPr sz="8293" kern="1200">
          <a:solidFill>
            <a:schemeClr val="tx1"/>
          </a:solidFill>
          <a:latin typeface="+mn-lt"/>
          <a:ea typeface="+mn-ea"/>
          <a:cs typeface="+mn-cs"/>
        </a:defRPr>
      </a:lvl8pPr>
      <a:lvl9pPr marL="16114517" indent="-947913" algn="l" defTabSz="1895826" rtl="0" eaLnBrk="1" latinLnBrk="0" hangingPunct="1">
        <a:spcBef>
          <a:spcPct val="20000"/>
        </a:spcBef>
        <a:buFont typeface="Arial"/>
        <a:buChar char="•"/>
        <a:defRPr sz="829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895826" rtl="0" eaLnBrk="1" latinLnBrk="0" hangingPunct="1">
        <a:defRPr sz="7464" kern="1200">
          <a:solidFill>
            <a:schemeClr val="tx1"/>
          </a:solidFill>
          <a:latin typeface="+mn-lt"/>
          <a:ea typeface="+mn-ea"/>
          <a:cs typeface="+mn-cs"/>
        </a:defRPr>
      </a:lvl1pPr>
      <a:lvl2pPr marL="1895826" algn="l" defTabSz="1895826" rtl="0" eaLnBrk="1" latinLnBrk="0" hangingPunct="1">
        <a:defRPr sz="7464" kern="1200">
          <a:solidFill>
            <a:schemeClr val="tx1"/>
          </a:solidFill>
          <a:latin typeface="+mn-lt"/>
          <a:ea typeface="+mn-ea"/>
          <a:cs typeface="+mn-cs"/>
        </a:defRPr>
      </a:lvl2pPr>
      <a:lvl3pPr marL="3791651" algn="l" defTabSz="1895826" rtl="0" eaLnBrk="1" latinLnBrk="0" hangingPunct="1">
        <a:defRPr sz="7464" kern="1200">
          <a:solidFill>
            <a:schemeClr val="tx1"/>
          </a:solidFill>
          <a:latin typeface="+mn-lt"/>
          <a:ea typeface="+mn-ea"/>
          <a:cs typeface="+mn-cs"/>
        </a:defRPr>
      </a:lvl3pPr>
      <a:lvl4pPr marL="5687477" algn="l" defTabSz="1895826" rtl="0" eaLnBrk="1" latinLnBrk="0" hangingPunct="1">
        <a:defRPr sz="7464" kern="1200">
          <a:solidFill>
            <a:schemeClr val="tx1"/>
          </a:solidFill>
          <a:latin typeface="+mn-lt"/>
          <a:ea typeface="+mn-ea"/>
          <a:cs typeface="+mn-cs"/>
        </a:defRPr>
      </a:lvl4pPr>
      <a:lvl5pPr marL="7583302" algn="l" defTabSz="1895826" rtl="0" eaLnBrk="1" latinLnBrk="0" hangingPunct="1">
        <a:defRPr sz="7464" kern="1200">
          <a:solidFill>
            <a:schemeClr val="tx1"/>
          </a:solidFill>
          <a:latin typeface="+mn-lt"/>
          <a:ea typeface="+mn-ea"/>
          <a:cs typeface="+mn-cs"/>
        </a:defRPr>
      </a:lvl5pPr>
      <a:lvl6pPr marL="9479128" algn="l" defTabSz="1895826" rtl="0" eaLnBrk="1" latinLnBrk="0" hangingPunct="1">
        <a:defRPr sz="7464" kern="1200">
          <a:solidFill>
            <a:schemeClr val="tx1"/>
          </a:solidFill>
          <a:latin typeface="+mn-lt"/>
          <a:ea typeface="+mn-ea"/>
          <a:cs typeface="+mn-cs"/>
        </a:defRPr>
      </a:lvl6pPr>
      <a:lvl7pPr marL="11374953" algn="l" defTabSz="1895826" rtl="0" eaLnBrk="1" latinLnBrk="0" hangingPunct="1">
        <a:defRPr sz="7464" kern="1200">
          <a:solidFill>
            <a:schemeClr val="tx1"/>
          </a:solidFill>
          <a:latin typeface="+mn-lt"/>
          <a:ea typeface="+mn-ea"/>
          <a:cs typeface="+mn-cs"/>
        </a:defRPr>
      </a:lvl7pPr>
      <a:lvl8pPr marL="13270779" algn="l" defTabSz="1895826" rtl="0" eaLnBrk="1" latinLnBrk="0" hangingPunct="1">
        <a:defRPr sz="7464" kern="1200">
          <a:solidFill>
            <a:schemeClr val="tx1"/>
          </a:solidFill>
          <a:latin typeface="+mn-lt"/>
          <a:ea typeface="+mn-ea"/>
          <a:cs typeface="+mn-cs"/>
        </a:defRPr>
      </a:lvl8pPr>
      <a:lvl9pPr marL="15166604" algn="l" defTabSz="1895826" rtl="0" eaLnBrk="1" latinLnBrk="0" hangingPunct="1">
        <a:defRPr sz="74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/>
          <p:cNvGrpSpPr/>
          <p:nvPr/>
        </p:nvGrpSpPr>
        <p:grpSpPr>
          <a:xfrm>
            <a:off x="645344" y="599754"/>
            <a:ext cx="28862348" cy="6634101"/>
            <a:chOff x="1449362" y="8053258"/>
            <a:chExt cx="27816546" cy="6393720"/>
          </a:xfrm>
        </p:grpSpPr>
        <p:grpSp>
          <p:nvGrpSpPr>
            <p:cNvPr id="16" name="Groupe 15"/>
            <p:cNvGrpSpPr/>
            <p:nvPr/>
          </p:nvGrpSpPr>
          <p:grpSpPr>
            <a:xfrm>
              <a:off x="1449362" y="8053258"/>
              <a:ext cx="27816546" cy="6393720"/>
              <a:chOff x="1333557" y="383398"/>
              <a:chExt cx="27816546" cy="6393720"/>
            </a:xfrm>
          </p:grpSpPr>
          <p:sp>
            <p:nvSpPr>
              <p:cNvPr id="7" name="Rectangle 6"/>
              <p:cNvSpPr>
                <a:spLocks noChangeAspect="1"/>
              </p:cNvSpPr>
              <p:nvPr/>
            </p:nvSpPr>
            <p:spPr>
              <a:xfrm>
                <a:off x="1333557" y="383398"/>
                <a:ext cx="27816546" cy="6393720"/>
              </a:xfrm>
              <a:prstGeom prst="rect">
                <a:avLst/>
              </a:prstGeom>
              <a:solidFill>
                <a:schemeClr val="bg1"/>
              </a:solidFill>
              <a:ln w="12700" cmpd="sng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4" name="Groupe 13"/>
              <p:cNvGrpSpPr/>
              <p:nvPr/>
            </p:nvGrpSpPr>
            <p:grpSpPr>
              <a:xfrm>
                <a:off x="1919088" y="1152741"/>
                <a:ext cx="4937598" cy="4890570"/>
                <a:chOff x="2141346" y="1675147"/>
                <a:chExt cx="4493082" cy="4450288"/>
              </a:xfrm>
            </p:grpSpPr>
            <p:pic>
              <p:nvPicPr>
                <p:cNvPr id="9" name="Image 8"/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41346" y="4570368"/>
                  <a:ext cx="4493082" cy="1555067"/>
                </a:xfrm>
                <a:prstGeom prst="rect">
                  <a:avLst/>
                </a:prstGeom>
              </p:spPr>
            </p:pic>
            <p:pic>
              <p:nvPicPr>
                <p:cNvPr id="6" name="Image 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8254" y="1675147"/>
                  <a:ext cx="2819504" cy="2368388"/>
                </a:xfrm>
                <a:prstGeom prst="rect">
                  <a:avLst/>
                </a:prstGeom>
              </p:spPr>
            </p:pic>
          </p:grpSp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30494" y="2155693"/>
                <a:ext cx="5412500" cy="2887388"/>
              </a:xfrm>
              <a:prstGeom prst="rect">
                <a:avLst/>
              </a:prstGeom>
            </p:spPr>
          </p:pic>
        </p:grpSp>
        <p:sp>
          <p:nvSpPr>
            <p:cNvPr id="2065" name="Rectangle 1261"/>
            <p:cNvSpPr>
              <a:spLocks noChangeArrowheads="1"/>
            </p:cNvSpPr>
            <p:nvPr/>
          </p:nvSpPr>
          <p:spPr bwMode="auto">
            <a:xfrm>
              <a:off x="1843180" y="8314364"/>
              <a:ext cx="27028905" cy="2900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r>
                <a:rPr lang="en-US" sz="6635" b="1" dirty="0">
                  <a:latin typeface="+mj-lt"/>
                  <a:cs typeface="Apple Chancery"/>
                </a:rPr>
                <a:t> </a:t>
              </a:r>
              <a:r>
                <a:rPr lang="fr-FR" sz="4976" b="1" dirty="0">
                  <a:solidFill>
                    <a:srgbClr val="0070C0"/>
                  </a:solidFill>
                </a:rPr>
                <a:t>Création d’une intelligence artificielle à partir d’un algorithme de </a:t>
              </a:r>
            </a:p>
            <a:p>
              <a:r>
                <a:rPr lang="fr-FR" sz="4976" b="1" dirty="0">
                  <a:solidFill>
                    <a:srgbClr val="0070C0"/>
                  </a:solidFill>
                </a:rPr>
                <a:t>reconnaissance de formes </a:t>
              </a:r>
              <a:r>
                <a:rPr lang="fr-FR" sz="4976" b="1" dirty="0" err="1">
                  <a:solidFill>
                    <a:srgbClr val="0070C0"/>
                  </a:solidFill>
                </a:rPr>
                <a:t>neuromorphique</a:t>
              </a:r>
              <a:endParaRPr lang="fr-FR" sz="4976" b="1" dirty="0">
                <a:solidFill>
                  <a:srgbClr val="0070C0"/>
                </a:solidFill>
              </a:endParaRPr>
            </a:p>
            <a:p>
              <a:endParaRPr lang="en-US" altLang="zh-CN" sz="6635" b="1" dirty="0">
                <a:latin typeface="Arial" pitchFamily="34" charset="0"/>
                <a:ea typeface="宋体" pitchFamily="2" charset="-122"/>
                <a:cs typeface="Arial" pitchFamily="34" charset="0"/>
              </a:endParaRPr>
            </a:p>
          </p:txBody>
        </p:sp>
        <p:sp>
          <p:nvSpPr>
            <p:cNvPr id="11" name="Text Box 2"/>
            <p:cNvSpPr txBox="1">
              <a:spLocks noChangeArrowheads="1"/>
            </p:cNvSpPr>
            <p:nvPr/>
          </p:nvSpPr>
          <p:spPr bwMode="auto">
            <a:xfrm>
              <a:off x="8635930" y="10585367"/>
              <a:ext cx="13299038" cy="3550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CN" sz="4147" b="1" dirty="0">
                  <a:latin typeface="Arial" pitchFamily="34" charset="0"/>
                  <a:ea typeface="宋体" pitchFamily="2" charset="-122"/>
                  <a:cs typeface="Arial" pitchFamily="34" charset="0"/>
                </a:rPr>
                <a:t>STAGE DE MASTER 1 SCIENCES POUR L’INGÉNIEUR</a:t>
              </a:r>
            </a:p>
            <a:p>
              <a:pPr>
                <a:spcBef>
                  <a:spcPts val="1800"/>
                </a:spcBef>
              </a:pPr>
              <a:r>
                <a:rPr lang="fr-FR" altLang="zh-CN" sz="4147" dirty="0">
                  <a:latin typeface="Arial" pitchFamily="34" charset="0"/>
                  <a:ea typeface="宋体" pitchFamily="2" charset="-122"/>
                  <a:cs typeface="Arial" pitchFamily="34" charset="0"/>
                </a:rPr>
                <a:t>Ingénierie de la Robotique et des Systèmes Intelligents</a:t>
              </a:r>
              <a:endParaRPr lang="en-US" altLang="zh-CN" sz="4147" dirty="0">
                <a:latin typeface="Arial" pitchFamily="34" charset="0"/>
                <a:ea typeface="宋体" pitchFamily="2" charset="-122"/>
                <a:cs typeface="Arial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en-US" altLang="zh-CN" sz="4147" dirty="0">
                  <a:latin typeface="Arial" pitchFamily="34" charset="0"/>
                  <a:ea typeface="宋体" pitchFamily="2" charset="-122"/>
                  <a:cs typeface="Arial" pitchFamily="34" charset="0"/>
                </a:rPr>
                <a:t>Vincent </a:t>
              </a:r>
              <a:r>
                <a:rPr lang="en-US" altLang="zh-CN" sz="4147" dirty="0" err="1" smtClean="0">
                  <a:latin typeface="Arial" pitchFamily="34" charset="0"/>
                  <a:ea typeface="宋体" pitchFamily="2" charset="-122"/>
                  <a:cs typeface="Arial" pitchFamily="34" charset="0"/>
                </a:rPr>
                <a:t>Maison</a:t>
              </a:r>
              <a:endParaRPr lang="en-US" altLang="zh-CN" sz="4147" dirty="0">
                <a:latin typeface="Arial" pitchFamily="34" charset="0"/>
                <a:ea typeface="宋体" pitchFamily="2" charset="-122"/>
                <a:cs typeface="Arial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en-US" altLang="zh-CN" sz="3200" dirty="0">
                  <a:latin typeface="Arial" pitchFamily="34" charset="0"/>
                  <a:ea typeface="宋体" pitchFamily="2" charset="-122"/>
                  <a:cs typeface="Arial" pitchFamily="34" charset="0"/>
                </a:rPr>
                <a:t>Stage </a:t>
              </a:r>
              <a:r>
                <a:rPr lang="en-US" altLang="zh-CN" sz="3200" dirty="0" err="1" smtClean="0">
                  <a:latin typeface="Arial" pitchFamily="34" charset="0"/>
                  <a:ea typeface="宋体" pitchFamily="2" charset="-122"/>
                  <a:cs typeface="Arial" pitchFamily="34" charset="0"/>
                </a:rPr>
                <a:t>effectué</a:t>
              </a:r>
              <a:r>
                <a:rPr lang="en-US" altLang="zh-CN" sz="3200" dirty="0" smtClean="0">
                  <a:latin typeface="Arial" pitchFamily="34" charset="0"/>
                  <a:ea typeface="宋体" pitchFamily="2" charset="-122"/>
                  <a:cs typeface="Arial" pitchFamily="34" charset="0"/>
                </a:rPr>
                <a:t> </a:t>
              </a:r>
              <a:r>
                <a:rPr lang="en-US" altLang="zh-CN" sz="3200" dirty="0">
                  <a:latin typeface="Arial" pitchFamily="34" charset="0"/>
                  <a:ea typeface="宋体" pitchFamily="2" charset="-122"/>
                  <a:cs typeface="Arial" pitchFamily="34" charset="0"/>
                </a:rPr>
                <a:t>à </a:t>
              </a:r>
              <a:r>
                <a:rPr lang="en-US" altLang="zh-CN" sz="3200" dirty="0" err="1">
                  <a:latin typeface="Arial" pitchFamily="34" charset="0"/>
                  <a:ea typeface="宋体" pitchFamily="2" charset="-122"/>
                  <a:cs typeface="Arial" pitchFamily="34" charset="0"/>
                </a:rPr>
                <a:t>l’Institut</a:t>
              </a:r>
              <a:r>
                <a:rPr lang="en-US" altLang="zh-CN" sz="3200" dirty="0">
                  <a:latin typeface="Arial" pitchFamily="34" charset="0"/>
                  <a:ea typeface="宋体" pitchFamily="2" charset="-122"/>
                  <a:cs typeface="Arial" pitchFamily="34" charset="0"/>
                </a:rPr>
                <a:t> de la </a:t>
              </a:r>
              <a:r>
                <a:rPr lang="en-US" altLang="zh-CN" sz="3200" dirty="0" smtClean="0">
                  <a:latin typeface="Arial" pitchFamily="34" charset="0"/>
                  <a:ea typeface="宋体" pitchFamily="2" charset="-122"/>
                  <a:cs typeface="Arial" pitchFamily="34" charset="0"/>
                </a:rPr>
                <a:t>Vision, </a:t>
              </a:r>
              <a:r>
                <a:rPr lang="en-US" altLang="zh-CN" sz="3200" dirty="0" err="1" smtClean="0">
                  <a:latin typeface="Arial" pitchFamily="34" charset="0"/>
                  <a:ea typeface="宋体" pitchFamily="2" charset="-122"/>
                  <a:cs typeface="Arial" pitchFamily="34" charset="0"/>
                </a:rPr>
                <a:t>équipe</a:t>
              </a:r>
              <a:r>
                <a:rPr lang="en-US" altLang="zh-CN" sz="3200" dirty="0" smtClean="0">
                  <a:latin typeface="Arial" pitchFamily="34" charset="0"/>
                  <a:ea typeface="宋体" pitchFamily="2" charset="-122"/>
                  <a:cs typeface="Arial" pitchFamily="34" charset="0"/>
                </a:rPr>
                <a:t> </a:t>
              </a:r>
              <a:r>
                <a:rPr lang="en-US" altLang="zh-CN" sz="3200" i="1" dirty="0" smtClean="0">
                  <a:latin typeface="Arial" pitchFamily="34" charset="0"/>
                  <a:ea typeface="宋体" pitchFamily="2" charset="-122"/>
                  <a:cs typeface="Arial" pitchFamily="34" charset="0"/>
                </a:rPr>
                <a:t>Vision et </a:t>
              </a:r>
              <a:r>
                <a:rPr lang="en-US" altLang="zh-CN" sz="3200" i="1" dirty="0" err="1" smtClean="0">
                  <a:latin typeface="Arial" pitchFamily="34" charset="0"/>
                  <a:ea typeface="宋体" pitchFamily="2" charset="-122"/>
                  <a:cs typeface="Arial" pitchFamily="34" charset="0"/>
                </a:rPr>
                <a:t>Calcul</a:t>
              </a:r>
              <a:r>
                <a:rPr lang="en-US" altLang="zh-CN" sz="3200" i="1" dirty="0" smtClean="0">
                  <a:latin typeface="Arial" pitchFamily="34" charset="0"/>
                  <a:ea typeface="宋体" pitchFamily="2" charset="-122"/>
                  <a:cs typeface="Arial" pitchFamily="34" charset="0"/>
                </a:rPr>
                <a:t> Naturel</a:t>
              </a:r>
            </a:p>
            <a:p>
              <a:pPr>
                <a:spcBef>
                  <a:spcPts val="0"/>
                </a:spcBef>
              </a:pPr>
              <a:r>
                <a:rPr lang="en-US" altLang="zh-CN" sz="3200" dirty="0" smtClean="0">
                  <a:latin typeface="Arial" pitchFamily="34" charset="0"/>
                  <a:ea typeface="宋体" pitchFamily="2" charset="-122"/>
                  <a:cs typeface="Arial" pitchFamily="34" charset="0"/>
                </a:rPr>
                <a:t>et </a:t>
              </a:r>
              <a:r>
                <a:rPr lang="en-US" altLang="zh-CN" sz="3200" dirty="0" err="1" smtClean="0">
                  <a:latin typeface="Arial" pitchFamily="34" charset="0"/>
                  <a:ea typeface="宋体" pitchFamily="2" charset="-122"/>
                  <a:cs typeface="Arial" pitchFamily="34" charset="0"/>
                </a:rPr>
                <a:t>encadré</a:t>
              </a:r>
              <a:r>
                <a:rPr lang="en-US" altLang="zh-CN" sz="3200" dirty="0" smtClean="0">
                  <a:latin typeface="Arial" pitchFamily="34" charset="0"/>
                  <a:ea typeface="宋体" pitchFamily="2" charset="-122"/>
                  <a:cs typeface="Arial" pitchFamily="34" charset="0"/>
                </a:rPr>
                <a:t> par </a:t>
              </a:r>
              <a:r>
                <a:rPr lang="en-US" altLang="zh-CN" sz="3200" dirty="0" err="1" smtClean="0">
                  <a:latin typeface="Arial" pitchFamily="34" charset="0"/>
                  <a:ea typeface="宋体" pitchFamily="2" charset="-122"/>
                  <a:cs typeface="Arial" pitchFamily="34" charset="0"/>
                </a:rPr>
                <a:t>Ryad</a:t>
              </a:r>
              <a:r>
                <a:rPr lang="en-US" altLang="zh-CN" sz="3200" dirty="0" smtClean="0">
                  <a:latin typeface="Arial" pitchFamily="34" charset="0"/>
                  <a:ea typeface="宋体" pitchFamily="2" charset="-122"/>
                  <a:cs typeface="Arial" pitchFamily="34" charset="0"/>
                </a:rPr>
                <a:t> </a:t>
              </a:r>
              <a:r>
                <a:rPr lang="en-US" altLang="zh-CN" sz="3200" dirty="0" err="1" smtClean="0">
                  <a:latin typeface="Arial" pitchFamily="34" charset="0"/>
                  <a:ea typeface="宋体" pitchFamily="2" charset="-122"/>
                  <a:cs typeface="Arial" pitchFamily="34" charset="0"/>
                </a:rPr>
                <a:t>Benosman</a:t>
              </a:r>
              <a:endParaRPr lang="en-US" altLang="zh-CN" sz="3200" dirty="0">
                <a:latin typeface="Arial" pitchFamily="34" charset="0"/>
                <a:ea typeface="宋体" pitchFamily="2" charset="-122"/>
                <a:cs typeface="Arial" pitchFamily="34" charset="0"/>
              </a:endParaRPr>
            </a:p>
          </p:txBody>
        </p:sp>
      </p:grpSp>
      <p:cxnSp>
        <p:nvCxnSpPr>
          <p:cNvPr id="46" name="Connecteur droit avec flèche 45"/>
          <p:cNvCxnSpPr>
            <a:stCxn id="40" idx="0"/>
            <a:endCxn id="20" idx="2"/>
          </p:cNvCxnSpPr>
          <p:nvPr/>
        </p:nvCxnSpPr>
        <p:spPr>
          <a:xfrm flipH="1" flipV="1">
            <a:off x="3176653" y="20635483"/>
            <a:ext cx="880089" cy="2096185"/>
          </a:xfrm>
          <a:prstGeom prst="straightConnector1">
            <a:avLst/>
          </a:prstGeom>
          <a:ln w="76200">
            <a:solidFill>
              <a:schemeClr val="accent1">
                <a:alpha val="30000"/>
              </a:schemeClr>
            </a:solidFill>
            <a:prstDash val="lg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1" idx="0"/>
            <a:endCxn id="23" idx="2"/>
          </p:cNvCxnSpPr>
          <p:nvPr/>
        </p:nvCxnSpPr>
        <p:spPr>
          <a:xfrm flipH="1" flipV="1">
            <a:off x="9251359" y="20635483"/>
            <a:ext cx="4510634" cy="2099651"/>
          </a:xfrm>
          <a:prstGeom prst="straightConnector1">
            <a:avLst/>
          </a:prstGeom>
          <a:ln w="76200">
            <a:solidFill>
              <a:schemeClr val="accent1">
                <a:alpha val="30000"/>
              </a:schemeClr>
            </a:solidFill>
            <a:prstDash val="lg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>
            <a:stCxn id="42" idx="0"/>
            <a:endCxn id="24" idx="2"/>
          </p:cNvCxnSpPr>
          <p:nvPr/>
        </p:nvCxnSpPr>
        <p:spPr>
          <a:xfrm flipH="1" flipV="1">
            <a:off x="15323445" y="20636121"/>
            <a:ext cx="9581787" cy="2099013"/>
          </a:xfrm>
          <a:prstGeom prst="straightConnector1">
            <a:avLst/>
          </a:prstGeom>
          <a:ln w="76200">
            <a:solidFill>
              <a:srgbClr val="FF0000">
                <a:alpha val="30000"/>
              </a:srgbClr>
            </a:solidFill>
            <a:prstDash val="lgDash"/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" name="Groupe 1"/>
          <p:cNvGrpSpPr/>
          <p:nvPr/>
        </p:nvGrpSpPr>
        <p:grpSpPr>
          <a:xfrm>
            <a:off x="465618" y="14637892"/>
            <a:ext cx="29468724" cy="26029496"/>
            <a:chOff x="342153" y="7154191"/>
            <a:chExt cx="29468724" cy="26029496"/>
          </a:xfrm>
        </p:grpSpPr>
        <p:grpSp>
          <p:nvGrpSpPr>
            <p:cNvPr id="43" name="Groupe 42"/>
            <p:cNvGrpSpPr/>
            <p:nvPr/>
          </p:nvGrpSpPr>
          <p:grpSpPr>
            <a:xfrm>
              <a:off x="500590" y="7154191"/>
              <a:ext cx="28753868" cy="7559692"/>
              <a:chOff x="526863" y="-2251938"/>
              <a:chExt cx="28753868" cy="7559692"/>
            </a:xfrm>
          </p:grpSpPr>
          <p:grpSp>
            <p:nvGrpSpPr>
              <p:cNvPr id="31" name="Groupe 30"/>
              <p:cNvGrpSpPr/>
              <p:nvPr/>
            </p:nvGrpSpPr>
            <p:grpSpPr>
              <a:xfrm>
                <a:off x="526863" y="-234659"/>
                <a:ext cx="17251988" cy="3980950"/>
                <a:chOff x="1140181" y="5317006"/>
                <a:chExt cx="16016872" cy="2628713"/>
              </a:xfrm>
            </p:grpSpPr>
            <p:sp>
              <p:nvSpPr>
                <p:cNvPr id="20" name="Organigramme : Alternative 19"/>
                <p:cNvSpPr/>
                <p:nvPr/>
              </p:nvSpPr>
              <p:spPr>
                <a:xfrm>
                  <a:off x="1140181" y="5317006"/>
                  <a:ext cx="4739701" cy="2628292"/>
                </a:xfrm>
                <a:prstGeom prst="flowChartAlternateProcess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8000" dirty="0" err="1" smtClean="0"/>
                    <a:t>Pong</a:t>
                  </a:r>
                  <a:endParaRPr lang="fr-FR" sz="8000" dirty="0"/>
                </a:p>
              </p:txBody>
            </p:sp>
            <p:sp>
              <p:nvSpPr>
                <p:cNvPr id="23" name="Organigramme : Alternative 22"/>
                <p:cNvSpPr/>
                <p:nvPr/>
              </p:nvSpPr>
              <p:spPr>
                <a:xfrm>
                  <a:off x="6779983" y="5317006"/>
                  <a:ext cx="4739701" cy="2628292"/>
                </a:xfrm>
                <a:prstGeom prst="flowChartAlternateProcess">
                  <a:avLst/>
                </a:prstGeom>
                <a:gradFill>
                  <a:gsLst>
                    <a:gs pos="0">
                      <a:schemeClr val="tx2"/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</a:gra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8000" dirty="0" err="1" smtClean="0"/>
                    <a:t>HoTS</a:t>
                  </a:r>
                  <a:endParaRPr lang="fr-FR" sz="8000" dirty="0"/>
                </a:p>
              </p:txBody>
            </p:sp>
            <p:sp>
              <p:nvSpPr>
                <p:cNvPr id="24" name="Organigramme : Alternative 23"/>
                <p:cNvSpPr/>
                <p:nvPr/>
              </p:nvSpPr>
              <p:spPr>
                <a:xfrm>
                  <a:off x="12417352" y="5317427"/>
                  <a:ext cx="4739701" cy="2628292"/>
                </a:xfrm>
                <a:prstGeom prst="flowChartAlternateProcess">
                  <a:avLst/>
                </a:prstGeom>
                <a:gradFill>
                  <a:gsLst>
                    <a:gs pos="0">
                      <a:srgbClr val="FF0000"/>
                    </a:gs>
                    <a:gs pos="87000">
                      <a:schemeClr val="accent2">
                        <a:lumMod val="40000"/>
                        <a:lumOff val="60000"/>
                      </a:schemeClr>
                    </a:gs>
                  </a:gsLst>
                </a:gradFill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8000" dirty="0" err="1" smtClean="0"/>
                    <a:t>Classifieur</a:t>
                  </a:r>
                  <a:endParaRPr lang="fr-FR" sz="8000" dirty="0"/>
                </a:p>
              </p:txBody>
            </p:sp>
            <p:cxnSp>
              <p:nvCxnSpPr>
                <p:cNvPr id="22" name="Connecteur droit avec flèche 21"/>
                <p:cNvCxnSpPr>
                  <a:stCxn id="20" idx="3"/>
                  <a:endCxn id="23" idx="1"/>
                </p:cNvCxnSpPr>
                <p:nvPr/>
              </p:nvCxnSpPr>
              <p:spPr>
                <a:xfrm>
                  <a:off x="5879883" y="6631152"/>
                  <a:ext cx="900100" cy="0"/>
                </a:xfrm>
                <a:prstGeom prst="straightConnector1">
                  <a:avLst/>
                </a:prstGeom>
                <a:ln w="127000">
                  <a:solidFill>
                    <a:schemeClr val="tx2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necteur droit avec flèche 26"/>
                <p:cNvCxnSpPr/>
                <p:nvPr/>
              </p:nvCxnSpPr>
              <p:spPr>
                <a:xfrm>
                  <a:off x="11519683" y="6631151"/>
                  <a:ext cx="900100" cy="0"/>
                </a:xfrm>
                <a:prstGeom prst="straightConnector1">
                  <a:avLst/>
                </a:prstGeom>
                <a:ln w="127000">
                  <a:solidFill>
                    <a:srgbClr val="92D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cteur en angle 25"/>
                <p:cNvCxnSpPr>
                  <a:stCxn id="24" idx="0"/>
                  <a:endCxn id="20" idx="0"/>
                </p:cNvCxnSpPr>
                <p:nvPr/>
              </p:nvCxnSpPr>
              <p:spPr>
                <a:xfrm rot="16200000" flipV="1">
                  <a:off x="9148406" y="-321369"/>
                  <a:ext cx="421" cy="11277171"/>
                </a:xfrm>
                <a:prstGeom prst="bentConnector3">
                  <a:avLst>
                    <a:gd name="adj1" fmla="val 179253605"/>
                  </a:avLst>
                </a:prstGeom>
                <a:ln w="12700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3" name="Image 3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5252" y="-2251938"/>
                <a:ext cx="9285479" cy="7559692"/>
              </a:xfrm>
              <a:prstGeom prst="rect">
                <a:avLst/>
              </a:prstGeom>
            </p:spPr>
          </p:pic>
          <p:cxnSp>
            <p:nvCxnSpPr>
              <p:cNvPr id="37" name="Connecteur droit avec flèche 36"/>
              <p:cNvCxnSpPr/>
              <p:nvPr/>
            </p:nvCxnSpPr>
            <p:spPr>
              <a:xfrm>
                <a:off x="18400583" y="2254179"/>
                <a:ext cx="2268252" cy="0"/>
              </a:xfrm>
              <a:prstGeom prst="straightConnector1">
                <a:avLst/>
              </a:prstGeom>
              <a:ln w="190500">
                <a:solidFill>
                  <a:schemeClr val="tx1"/>
                </a:solidFill>
                <a:prstDash val="sysDot"/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e 57"/>
            <p:cNvGrpSpPr/>
            <p:nvPr/>
          </p:nvGrpSpPr>
          <p:grpSpPr>
            <a:xfrm>
              <a:off x="342153" y="15247967"/>
              <a:ext cx="29468724" cy="17935720"/>
              <a:chOff x="419745" y="7638059"/>
              <a:chExt cx="29468724" cy="17935720"/>
            </a:xfrm>
          </p:grpSpPr>
          <p:grpSp>
            <p:nvGrpSpPr>
              <p:cNvPr id="50" name="Groupe 49"/>
              <p:cNvGrpSpPr/>
              <p:nvPr/>
            </p:nvGrpSpPr>
            <p:grpSpPr>
              <a:xfrm>
                <a:off x="7977438" y="7641525"/>
                <a:ext cx="11477363" cy="17932254"/>
                <a:chOff x="7977438" y="7641525"/>
                <a:chExt cx="11477363" cy="17932254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7984932" y="7641525"/>
                  <a:ext cx="11462376" cy="1793225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lumMod val="43000"/>
                        <a:lumOff val="57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  <a:lumMod val="0"/>
                        <a:lumOff val="10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72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7" name="Groupe 46"/>
                <p:cNvGrpSpPr/>
                <p:nvPr/>
              </p:nvGrpSpPr>
              <p:grpSpPr>
                <a:xfrm>
                  <a:off x="7984932" y="7828873"/>
                  <a:ext cx="11462376" cy="3896726"/>
                  <a:chOff x="7984932" y="7828873"/>
                  <a:chExt cx="11462376" cy="3896726"/>
                </a:xfrm>
              </p:grpSpPr>
              <p:sp>
                <p:nvSpPr>
                  <p:cNvPr id="130" name="ZoneTexte 129"/>
                  <p:cNvSpPr txBox="1"/>
                  <p:nvPr/>
                </p:nvSpPr>
                <p:spPr>
                  <a:xfrm>
                    <a:off x="7984932" y="7828873"/>
                    <a:ext cx="11462376" cy="9848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4000" u="sng" dirty="0" err="1" smtClean="0"/>
                      <a:t>Hierarchy</a:t>
                    </a:r>
                    <a:r>
                      <a:rPr lang="fr-FR" sz="4000" u="sng" dirty="0" smtClean="0"/>
                      <a:t> of Time Surfaces (</a:t>
                    </a:r>
                    <a:r>
                      <a:rPr lang="fr-FR" sz="4000" u="sng" dirty="0" err="1" smtClean="0"/>
                      <a:t>HoTS</a:t>
                    </a:r>
                    <a:r>
                      <a:rPr lang="fr-FR" sz="4000" u="sng" dirty="0" smtClean="0"/>
                      <a:t>)</a:t>
                    </a:r>
                  </a:p>
                  <a:p>
                    <a:endParaRPr lang="fr-FR" dirty="0"/>
                  </a:p>
                </p:txBody>
              </p:sp>
              <p:sp>
                <p:nvSpPr>
                  <p:cNvPr id="131" name="ZoneTexte 130"/>
                  <p:cNvSpPr txBox="1"/>
                  <p:nvPr/>
                </p:nvSpPr>
                <p:spPr>
                  <a:xfrm>
                    <a:off x="7984932" y="9047943"/>
                    <a:ext cx="11462375" cy="2677656"/>
                  </a:xfrm>
                  <a:prstGeom prst="rect">
                    <a:avLst/>
                  </a:prstGeom>
                  <a:noFill/>
                </p:spPr>
                <p:txBody>
                  <a:bodyPr wrap="square" numCol="2" rtlCol="0">
                    <a:spAutoFit/>
                  </a:bodyPr>
                  <a:lstStyle/>
                  <a:p>
                    <a:pPr marL="285750" indent="-285750" algn="l">
                      <a:buFontTx/>
                      <a:buChar char="-"/>
                    </a:pPr>
                    <a:r>
                      <a:rPr lang="fr-FR" sz="2800" dirty="0" smtClean="0"/>
                      <a:t>Algorithme de reconnaissance </a:t>
                    </a:r>
                  </a:p>
                  <a:p>
                    <a:pPr algn="l"/>
                    <a:r>
                      <a:rPr lang="fr-FR" sz="2800" dirty="0" smtClean="0"/>
                      <a:t>   de formes</a:t>
                    </a:r>
                    <a:endParaRPr lang="fr-FR" sz="2800" dirty="0"/>
                  </a:p>
                  <a:p>
                    <a:pPr marL="285750" indent="-285750" algn="l">
                      <a:buFontTx/>
                      <a:buChar char="-"/>
                    </a:pPr>
                    <a:r>
                      <a:rPr lang="fr-FR" sz="2800" dirty="0" smtClean="0"/>
                      <a:t>Asynchrone et événementiel</a:t>
                    </a:r>
                    <a:endParaRPr lang="fr-FR" sz="2800" dirty="0"/>
                  </a:p>
                  <a:p>
                    <a:pPr marL="285750" indent="-285750" algn="l">
                      <a:buFontTx/>
                      <a:buChar char="-"/>
                    </a:pPr>
                    <a:r>
                      <a:rPr lang="fr-FR" sz="2800" dirty="0" smtClean="0"/>
                      <a:t>Approche </a:t>
                    </a:r>
                    <a:r>
                      <a:rPr lang="fr-FR" sz="2800" dirty="0" err="1" smtClean="0"/>
                      <a:t>statio-temporelle</a:t>
                    </a:r>
                    <a:endParaRPr lang="fr-FR" sz="2800" dirty="0"/>
                  </a:p>
                  <a:p>
                    <a:pPr marL="285750" indent="-285750" algn="l">
                      <a:buFontTx/>
                      <a:buChar char="-"/>
                    </a:pPr>
                    <a:endParaRPr lang="fr-FR" sz="2800" dirty="0" smtClean="0"/>
                  </a:p>
                  <a:p>
                    <a:pPr marL="285750" indent="-285750" algn="l">
                      <a:buFontTx/>
                      <a:buChar char="-"/>
                    </a:pPr>
                    <a:endParaRPr lang="fr-FR" sz="2800" dirty="0"/>
                  </a:p>
                  <a:p>
                    <a:pPr marL="285750" indent="-285750" algn="l">
                      <a:buFontTx/>
                      <a:buChar char="-"/>
                    </a:pPr>
                    <a:r>
                      <a:rPr lang="fr-FR" sz="2800" dirty="0" smtClean="0"/>
                      <a:t>Basé sur les événements</a:t>
                    </a:r>
                  </a:p>
                  <a:p>
                    <a:pPr marL="285750" indent="-285750" algn="l">
                      <a:buFontTx/>
                      <a:buChar char="-"/>
                    </a:pPr>
                    <a:r>
                      <a:rPr lang="fr-FR" sz="2800" dirty="0" err="1" smtClean="0"/>
                      <a:t>Hierarchie</a:t>
                    </a:r>
                    <a:r>
                      <a:rPr lang="fr-FR" sz="2800" dirty="0" smtClean="0"/>
                      <a:t> de contextes </a:t>
                    </a:r>
                  </a:p>
                  <a:p>
                    <a:pPr algn="l"/>
                    <a:r>
                      <a:rPr lang="fr-FR" sz="2800" dirty="0"/>
                      <a:t> </a:t>
                    </a:r>
                    <a:r>
                      <a:rPr lang="fr-FR" sz="2800" dirty="0" smtClean="0"/>
                      <a:t>  spatio-temporels</a:t>
                    </a:r>
                    <a:endParaRPr lang="fr-FR" sz="2800" dirty="0"/>
                  </a:p>
                  <a:p>
                    <a:endParaRPr lang="fr-FR" dirty="0"/>
                  </a:p>
                </p:txBody>
              </p:sp>
            </p:grpSp>
            <p:sp>
              <p:nvSpPr>
                <p:cNvPr id="132" name="ZoneTexte 131"/>
                <p:cNvSpPr txBox="1"/>
                <p:nvPr/>
              </p:nvSpPr>
              <p:spPr>
                <a:xfrm>
                  <a:off x="7977438" y="24733531"/>
                  <a:ext cx="1146209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fr-FR" sz="1600" dirty="0"/>
                    <a:t>Référence : Xavier </a:t>
                  </a:r>
                  <a:r>
                    <a:rPr lang="fr-FR" sz="1600" dirty="0" err="1"/>
                    <a:t>Lagorce</a:t>
                  </a:r>
                  <a:r>
                    <a:rPr lang="fr-FR" sz="1600" dirty="0"/>
                    <a:t>, Garrick </a:t>
                  </a:r>
                  <a:r>
                    <a:rPr lang="fr-FR" sz="1600" dirty="0" err="1"/>
                    <a:t>Orchard</a:t>
                  </a:r>
                  <a:r>
                    <a:rPr lang="fr-FR" sz="1600" dirty="0"/>
                    <a:t>, Francesco </a:t>
                  </a:r>
                  <a:r>
                    <a:rPr lang="fr-FR" sz="1600" dirty="0" err="1"/>
                    <a:t>Gallupi</a:t>
                  </a:r>
                  <a:r>
                    <a:rPr lang="fr-FR" sz="1600" dirty="0"/>
                    <a:t>, Bertram E. </a:t>
                  </a:r>
                  <a:r>
                    <a:rPr lang="fr-FR" sz="1600" dirty="0" err="1"/>
                    <a:t>Shi</a:t>
                  </a:r>
                  <a:r>
                    <a:rPr lang="fr-FR" sz="1600" dirty="0"/>
                    <a:t>, </a:t>
                  </a:r>
                  <a:r>
                    <a:rPr lang="fr-FR" sz="1600" dirty="0" smtClean="0"/>
                    <a:t>and Ryad </a:t>
                  </a:r>
                  <a:r>
                    <a:rPr lang="fr-FR" sz="1600" dirty="0" err="1"/>
                    <a:t>Benosman</a:t>
                  </a:r>
                  <a:r>
                    <a:rPr lang="fr-FR" sz="1600" dirty="0"/>
                    <a:t>. </a:t>
                  </a:r>
                  <a:endParaRPr lang="fr-FR" sz="1600" dirty="0" smtClean="0"/>
                </a:p>
                <a:p>
                  <a:pPr algn="l"/>
                  <a:r>
                    <a:rPr lang="fr-FR" sz="1600" dirty="0" smtClean="0"/>
                    <a:t>HOTS </a:t>
                  </a:r>
                  <a:r>
                    <a:rPr lang="fr-FR" sz="1600" dirty="0"/>
                    <a:t>: </a:t>
                  </a:r>
                  <a:r>
                    <a:rPr lang="fr-FR" sz="1600" dirty="0" smtClean="0"/>
                    <a:t>A </a:t>
                  </a:r>
                  <a:r>
                    <a:rPr lang="en-US" sz="1600" dirty="0" smtClean="0"/>
                    <a:t>Hierarchy </a:t>
                  </a:r>
                  <a:r>
                    <a:rPr lang="en-US" sz="1600" dirty="0"/>
                    <a:t>Of event-based Time-Surfaces for pattern recognition. </a:t>
                  </a:r>
                  <a:r>
                    <a:rPr lang="en-US" sz="1600" i="1" dirty="0"/>
                    <a:t>IEEE Transactions </a:t>
                  </a:r>
                  <a:r>
                    <a:rPr lang="en-US" sz="1600" i="1" dirty="0" smtClean="0"/>
                    <a:t>on Pattern </a:t>
                  </a:r>
                  <a:r>
                    <a:rPr lang="en-US" sz="1600" i="1" dirty="0"/>
                    <a:t>Analysis </a:t>
                  </a:r>
                  <a:r>
                    <a:rPr lang="en-US" sz="1600" i="1" dirty="0" smtClean="0"/>
                    <a:t>and </a:t>
                  </a:r>
                  <a:r>
                    <a:rPr lang="fr-FR" sz="1600" i="1" dirty="0" smtClean="0"/>
                    <a:t>Machine </a:t>
                  </a:r>
                  <a:r>
                    <a:rPr lang="fr-FR" sz="1600" i="1" dirty="0"/>
                    <a:t>Intelligence</a:t>
                  </a:r>
                  <a:r>
                    <a:rPr lang="fr-FR" sz="1600" dirty="0"/>
                    <a:t>, 2016.</a:t>
                  </a:r>
                </a:p>
              </p:txBody>
            </p:sp>
            <p:grpSp>
              <p:nvGrpSpPr>
                <p:cNvPr id="49" name="Groupe 48"/>
                <p:cNvGrpSpPr/>
                <p:nvPr/>
              </p:nvGrpSpPr>
              <p:grpSpPr>
                <a:xfrm>
                  <a:off x="7984932" y="11085698"/>
                  <a:ext cx="11469869" cy="13595490"/>
                  <a:chOff x="7984932" y="11085698"/>
                  <a:chExt cx="11469869" cy="13595490"/>
                </a:xfrm>
              </p:grpSpPr>
              <p:grpSp>
                <p:nvGrpSpPr>
                  <p:cNvPr id="151" name="Groupe 150"/>
                  <p:cNvGrpSpPr/>
                  <p:nvPr/>
                </p:nvGrpSpPr>
                <p:grpSpPr>
                  <a:xfrm>
                    <a:off x="7984932" y="11085698"/>
                    <a:ext cx="11469869" cy="4073097"/>
                    <a:chOff x="7984932" y="11085698"/>
                    <a:chExt cx="11469869" cy="4073097"/>
                  </a:xfrm>
                </p:grpSpPr>
                <p:pic>
                  <p:nvPicPr>
                    <p:cNvPr id="137" name="Image 136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984932" y="11085698"/>
                      <a:ext cx="11469869" cy="404188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0" name="ZoneTexte 139"/>
                    <p:cNvSpPr txBox="1"/>
                    <p:nvPr/>
                  </p:nvSpPr>
                  <p:spPr>
                    <a:xfrm>
                      <a:off x="11749079" y="14851018"/>
                      <a:ext cx="396134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FR" sz="1400" b="1" i="1" dirty="0" smtClean="0">
                          <a:solidFill>
                            <a:srgbClr val="0000CC"/>
                          </a:solidFill>
                        </a:rPr>
                        <a:t>(1) Création des surfaces spatio-temporelles</a:t>
                      </a:r>
                      <a:endParaRPr lang="fr-FR" sz="1400" b="1" i="1" dirty="0">
                        <a:solidFill>
                          <a:srgbClr val="0000CC"/>
                        </a:solidFill>
                      </a:endParaRPr>
                    </a:p>
                  </p:txBody>
                </p:sp>
              </p:grpSp>
              <p:grpSp>
                <p:nvGrpSpPr>
                  <p:cNvPr id="150" name="Groupe 149"/>
                  <p:cNvGrpSpPr/>
                  <p:nvPr/>
                </p:nvGrpSpPr>
                <p:grpSpPr>
                  <a:xfrm>
                    <a:off x="9850802" y="15260642"/>
                    <a:ext cx="7730637" cy="5177086"/>
                    <a:chOff x="9850802" y="15260642"/>
                    <a:chExt cx="7730637" cy="5177086"/>
                  </a:xfrm>
                </p:grpSpPr>
                <p:pic>
                  <p:nvPicPr>
                    <p:cNvPr id="134" name="Image 133"/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850802" y="15260642"/>
                      <a:ext cx="7730637" cy="492508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9" name="ZoneTexte 78"/>
                    <p:cNvSpPr txBox="1"/>
                    <p:nvPr/>
                  </p:nvSpPr>
                  <p:spPr>
                    <a:xfrm>
                      <a:off x="11929981" y="20129951"/>
                      <a:ext cx="360387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FR" sz="1400" b="1" i="1" dirty="0" smtClean="0">
                          <a:solidFill>
                            <a:srgbClr val="0000CC"/>
                          </a:solidFill>
                        </a:rPr>
                        <a:t>(2) Présentation du modèle hiérarchique</a:t>
                      </a:r>
                      <a:endParaRPr lang="fr-FR" sz="1400" b="1" i="1" dirty="0">
                        <a:solidFill>
                          <a:srgbClr val="0000CC"/>
                        </a:solidFill>
                      </a:endParaRPr>
                    </a:p>
                  </p:txBody>
                </p:sp>
              </p:grpSp>
              <p:grpSp>
                <p:nvGrpSpPr>
                  <p:cNvPr id="148" name="Groupe 147"/>
                  <p:cNvGrpSpPr/>
                  <p:nvPr/>
                </p:nvGrpSpPr>
                <p:grpSpPr>
                  <a:xfrm>
                    <a:off x="8601344" y="19807879"/>
                    <a:ext cx="10445068" cy="4873309"/>
                    <a:chOff x="8881990" y="19669304"/>
                    <a:chExt cx="10445068" cy="4873309"/>
                  </a:xfrm>
                </p:grpSpPr>
                <p:pic>
                  <p:nvPicPr>
                    <p:cNvPr id="136" name="Image 135"/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881990" y="19669304"/>
                      <a:ext cx="10445068" cy="479142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0" name="ZoneTexte 79"/>
                    <p:cNvSpPr txBox="1"/>
                    <p:nvPr/>
                  </p:nvSpPr>
                  <p:spPr>
                    <a:xfrm>
                      <a:off x="11751241" y="24234836"/>
                      <a:ext cx="422744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FR" sz="1400" b="1" i="1" dirty="0" smtClean="0">
                          <a:solidFill>
                            <a:srgbClr val="0000CC"/>
                          </a:solidFill>
                        </a:rPr>
                        <a:t>(3) Construction des contextes à partir du </a:t>
                      </a:r>
                      <a:r>
                        <a:rPr lang="fr-FR" sz="1400" b="1" i="1" dirty="0" err="1" smtClean="0">
                          <a:solidFill>
                            <a:srgbClr val="0000CC"/>
                          </a:solidFill>
                        </a:rPr>
                        <a:t>Pong</a:t>
                      </a:r>
                      <a:endParaRPr lang="fr-FR" sz="1400" b="1" i="1" dirty="0">
                        <a:solidFill>
                          <a:srgbClr val="0000CC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5" name="Groupe 44"/>
              <p:cNvGrpSpPr/>
              <p:nvPr/>
            </p:nvGrpSpPr>
            <p:grpSpPr>
              <a:xfrm>
                <a:off x="419745" y="7638059"/>
                <a:ext cx="7182247" cy="17935720"/>
                <a:chOff x="419745" y="7638059"/>
                <a:chExt cx="7182247" cy="17935720"/>
              </a:xfrm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419745" y="7638059"/>
                  <a:ext cx="7182247" cy="1793572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  <a:lumMod val="14000"/>
                        <a:lumOff val="86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  <a:lumMod val="0"/>
                        <a:lumOff val="10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7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ZoneTexte 55"/>
                <p:cNvSpPr txBox="1"/>
                <p:nvPr/>
              </p:nvSpPr>
              <p:spPr>
                <a:xfrm>
                  <a:off x="419745" y="7828873"/>
                  <a:ext cx="7182247" cy="34778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4000" u="sng" dirty="0" err="1" smtClean="0"/>
                    <a:t>Pong</a:t>
                  </a:r>
                  <a:r>
                    <a:rPr lang="fr-FR" sz="4000" u="sng" dirty="0" smtClean="0"/>
                    <a:t> événementiel</a:t>
                  </a:r>
                </a:p>
                <a:p>
                  <a:endParaRPr lang="fr-FR" sz="4000" dirty="0"/>
                </a:p>
                <a:p>
                  <a:pPr marL="571500" indent="-571500" algn="l">
                    <a:buFontTx/>
                    <a:buChar char="-"/>
                  </a:pPr>
                  <a:r>
                    <a:rPr lang="fr-FR" sz="2800" dirty="0" smtClean="0"/>
                    <a:t>Entrée pour l’algorithme de reconnaissance de formes</a:t>
                  </a:r>
                </a:p>
                <a:p>
                  <a:pPr marL="571500" indent="-571500" algn="l">
                    <a:buFontTx/>
                    <a:buChar char="-"/>
                  </a:pPr>
                  <a:r>
                    <a:rPr lang="fr-FR" sz="2800" dirty="0" err="1" smtClean="0"/>
                    <a:t>Neuromorphique</a:t>
                  </a:r>
                  <a:endParaRPr lang="fr-FR" sz="2800" dirty="0" smtClean="0"/>
                </a:p>
                <a:p>
                  <a:pPr marL="571500" indent="-571500" algn="l">
                    <a:buFontTx/>
                    <a:buChar char="-"/>
                  </a:pPr>
                  <a:r>
                    <a:rPr lang="fr-FR" sz="2800" dirty="0" smtClean="0"/>
                    <a:t>Asynchrone</a:t>
                  </a:r>
                </a:p>
                <a:p>
                  <a:pPr marL="571500" indent="-571500" algn="l">
                    <a:buFontTx/>
                    <a:buChar char="-"/>
                  </a:pPr>
                  <a:r>
                    <a:rPr lang="fr-FR" sz="2800" dirty="0" smtClean="0"/>
                    <a:t>Stimuli visuel basé sur les événements</a:t>
                  </a:r>
                  <a:endParaRPr lang="fr-FR" sz="2800" dirty="0"/>
                </a:p>
              </p:txBody>
            </p:sp>
            <p:grpSp>
              <p:nvGrpSpPr>
                <p:cNvPr id="39" name="Groupe 38"/>
                <p:cNvGrpSpPr/>
                <p:nvPr/>
              </p:nvGrpSpPr>
              <p:grpSpPr>
                <a:xfrm>
                  <a:off x="1053968" y="12337915"/>
                  <a:ext cx="6242900" cy="11091820"/>
                  <a:chOff x="1053968" y="12337915"/>
                  <a:chExt cx="6242900" cy="11091820"/>
                </a:xfrm>
              </p:grpSpPr>
              <p:cxnSp>
                <p:nvCxnSpPr>
                  <p:cNvPr id="62" name="Connecteur droit avec flèche 61"/>
                  <p:cNvCxnSpPr/>
                  <p:nvPr/>
                </p:nvCxnSpPr>
                <p:spPr>
                  <a:xfrm>
                    <a:off x="3979056" y="17153905"/>
                    <a:ext cx="0" cy="1458122"/>
                  </a:xfrm>
                  <a:prstGeom prst="straightConnector1">
                    <a:avLst/>
                  </a:prstGeom>
                  <a:ln w="76200">
                    <a:solidFill>
                      <a:schemeClr val="bg1">
                        <a:lumMod val="65000"/>
                      </a:schemeClr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2" name="Groupe 151"/>
                  <p:cNvGrpSpPr/>
                  <p:nvPr/>
                </p:nvGrpSpPr>
                <p:grpSpPr>
                  <a:xfrm>
                    <a:off x="1764349" y="12337915"/>
                    <a:ext cx="4429414" cy="4737595"/>
                    <a:chOff x="1764349" y="12337915"/>
                    <a:chExt cx="4429414" cy="4737595"/>
                  </a:xfrm>
                </p:grpSpPr>
                <p:pic>
                  <p:nvPicPr>
                    <p:cNvPr id="57" name="Image 56"/>
                    <p:cNvPicPr>
                      <a:picLocks noChangeAspect="1"/>
                    </p:cNvPicPr>
                    <p:nvPr/>
                  </p:nvPicPr>
                  <p:blipFill rotWithShape="1">
                    <a:blip r:embed="rId9"/>
                    <a:srcRect b="10129"/>
                    <a:stretch/>
                  </p:blipFill>
                  <p:spPr>
                    <a:xfrm>
                      <a:off x="1764349" y="12337915"/>
                      <a:ext cx="4429414" cy="445595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5" name="ZoneTexte 144"/>
                    <p:cNvSpPr txBox="1"/>
                    <p:nvPr/>
                  </p:nvSpPr>
                  <p:spPr>
                    <a:xfrm>
                      <a:off x="2701857" y="16767733"/>
                      <a:ext cx="261802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FR" sz="1400" b="1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(1) Représentation du joueur</a:t>
                      </a:r>
                      <a:endParaRPr lang="fr-FR" sz="1400" b="1" i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153" name="Groupe 152"/>
                  <p:cNvGrpSpPr/>
                  <p:nvPr/>
                </p:nvGrpSpPr>
                <p:grpSpPr>
                  <a:xfrm>
                    <a:off x="1053968" y="18612028"/>
                    <a:ext cx="6242900" cy="4817707"/>
                    <a:chOff x="1053968" y="18612028"/>
                    <a:chExt cx="6242900" cy="4817707"/>
                  </a:xfrm>
                </p:grpSpPr>
                <p:pic>
                  <p:nvPicPr>
                    <p:cNvPr id="60" name="Image 59"/>
                    <p:cNvPicPr>
                      <a:picLocks noChangeAspect="1"/>
                    </p:cNvPicPr>
                    <p:nvPr/>
                  </p:nvPicPr>
                  <p:blipFill rotWithShape="1">
                    <a:blip r:embed="rId10"/>
                    <a:srcRect b="9837"/>
                    <a:stretch/>
                  </p:blipFill>
                  <p:spPr>
                    <a:xfrm>
                      <a:off x="1053968" y="18612028"/>
                      <a:ext cx="6242900" cy="448253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6" name="ZoneTexte 85"/>
                    <p:cNvSpPr txBox="1"/>
                    <p:nvPr/>
                  </p:nvSpPr>
                  <p:spPr>
                    <a:xfrm>
                      <a:off x="2467818" y="23121958"/>
                      <a:ext cx="308610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FR" sz="1400" b="1" i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(2) Représentation événementielle</a:t>
                      </a:r>
                      <a:endParaRPr lang="fr-FR" sz="1400" b="1" i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55" name="Groupe 54"/>
              <p:cNvGrpSpPr/>
              <p:nvPr/>
            </p:nvGrpSpPr>
            <p:grpSpPr>
              <a:xfrm>
                <a:off x="19830248" y="7641525"/>
                <a:ext cx="10058221" cy="17932254"/>
                <a:chOff x="19830248" y="7641525"/>
                <a:chExt cx="10058221" cy="17932254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19830249" y="7641525"/>
                  <a:ext cx="10058220" cy="1793225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72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4" name="Groupe 53"/>
                <p:cNvGrpSpPr/>
                <p:nvPr/>
              </p:nvGrpSpPr>
              <p:grpSpPr>
                <a:xfrm>
                  <a:off x="19830248" y="7828873"/>
                  <a:ext cx="10058220" cy="4326806"/>
                  <a:chOff x="19830248" y="7828873"/>
                  <a:chExt cx="10058220" cy="4326806"/>
                </a:xfrm>
              </p:grpSpPr>
              <p:sp>
                <p:nvSpPr>
                  <p:cNvPr id="138" name="ZoneTexte 137"/>
                  <p:cNvSpPr txBox="1"/>
                  <p:nvPr/>
                </p:nvSpPr>
                <p:spPr>
                  <a:xfrm>
                    <a:off x="19830249" y="7828873"/>
                    <a:ext cx="10058219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4000" u="sng" dirty="0" err="1" smtClean="0"/>
                      <a:t>Classifieur</a:t>
                    </a:r>
                    <a:r>
                      <a:rPr lang="fr-FR" sz="4000" u="sng" dirty="0" smtClean="0"/>
                      <a:t> supervisé événementiel</a:t>
                    </a:r>
                    <a:endParaRPr lang="fr-FR" sz="4000" u="sng" dirty="0"/>
                  </a:p>
                </p:txBody>
              </p:sp>
              <p:sp>
                <p:nvSpPr>
                  <p:cNvPr id="139" name="ZoneTexte 138"/>
                  <p:cNvSpPr txBox="1"/>
                  <p:nvPr/>
                </p:nvSpPr>
                <p:spPr>
                  <a:xfrm>
                    <a:off x="19830248" y="9047136"/>
                    <a:ext cx="10058219" cy="31085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 algn="l">
                      <a:buFontTx/>
                      <a:buChar char="-"/>
                    </a:pPr>
                    <a:r>
                      <a:rPr lang="fr-FR" sz="2800" dirty="0" smtClean="0"/>
                      <a:t>Décide d’aller à gauche, droite, ou ne rien faire</a:t>
                    </a:r>
                  </a:p>
                  <a:p>
                    <a:pPr marL="285750" indent="-285750" algn="l">
                      <a:buFontTx/>
                      <a:buChar char="-"/>
                    </a:pPr>
                    <a:r>
                      <a:rPr lang="fr-FR" sz="2800" dirty="0" smtClean="0"/>
                      <a:t>Apprentissage supervisé, on sait ce que le joueur a fait</a:t>
                    </a:r>
                  </a:p>
                  <a:p>
                    <a:pPr marL="285750" indent="-285750" algn="l">
                      <a:buFontTx/>
                      <a:buChar char="-"/>
                    </a:pPr>
                    <a:r>
                      <a:rPr lang="fr-FR" sz="2800" dirty="0" smtClean="0"/>
                      <a:t>Assigne un événement à une action</a:t>
                    </a:r>
                  </a:p>
                  <a:p>
                    <a:pPr marL="285750" indent="-285750" algn="l">
                      <a:buFontTx/>
                      <a:buChar char="-"/>
                    </a:pPr>
                    <a:r>
                      <a:rPr lang="fr-FR" sz="2800" dirty="0" smtClean="0"/>
                      <a:t>Pondération avec un modèle de neurone</a:t>
                    </a:r>
                  </a:p>
                  <a:p>
                    <a:pPr marL="285750" indent="-285750" algn="l">
                      <a:buFontTx/>
                      <a:buChar char="-"/>
                    </a:pPr>
                    <a:r>
                      <a:rPr lang="fr-FR" sz="2800" dirty="0" smtClean="0"/>
                      <a:t>Regarde l’activité autour d’une intervalle de reconnaissance de l’action</a:t>
                    </a:r>
                  </a:p>
                  <a:p>
                    <a:pPr marL="285750" indent="-285750" algn="l">
                      <a:buFontTx/>
                      <a:buChar char="-"/>
                    </a:pPr>
                    <a:r>
                      <a:rPr lang="fr-FR" sz="2800" dirty="0" smtClean="0"/>
                      <a:t>Asservissement du système</a:t>
                    </a:r>
                    <a:endParaRPr lang="fr-FR" sz="2800" dirty="0"/>
                  </a:p>
                </p:txBody>
              </p:sp>
            </p:grpSp>
            <p:grpSp>
              <p:nvGrpSpPr>
                <p:cNvPr id="52" name="Groupe 51"/>
                <p:cNvGrpSpPr/>
                <p:nvPr/>
              </p:nvGrpSpPr>
              <p:grpSpPr>
                <a:xfrm>
                  <a:off x="20322182" y="12449145"/>
                  <a:ext cx="9387156" cy="12316181"/>
                  <a:chOff x="20322182" y="12449145"/>
                  <a:chExt cx="9387156" cy="12316181"/>
                </a:xfrm>
              </p:grpSpPr>
              <p:grpSp>
                <p:nvGrpSpPr>
                  <p:cNvPr id="146" name="Groupe 145"/>
                  <p:cNvGrpSpPr/>
                  <p:nvPr/>
                </p:nvGrpSpPr>
                <p:grpSpPr>
                  <a:xfrm>
                    <a:off x="20885039" y="17073221"/>
                    <a:ext cx="8322808" cy="2907040"/>
                    <a:chOff x="20779440" y="17345532"/>
                    <a:chExt cx="8322808" cy="2907040"/>
                  </a:xfrm>
                </p:grpSpPr>
                <p:pic>
                  <p:nvPicPr>
                    <p:cNvPr id="141" name="Image 140"/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0779440" y="17345532"/>
                      <a:ext cx="8322808" cy="267085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8" name="ZoneTexte 87"/>
                    <p:cNvSpPr txBox="1"/>
                    <p:nvPr/>
                  </p:nvSpPr>
                  <p:spPr>
                    <a:xfrm>
                      <a:off x="21282631" y="19944795"/>
                      <a:ext cx="731642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FR" sz="1400" b="1" i="1" dirty="0" smtClean="0">
                          <a:solidFill>
                            <a:srgbClr val="FF0000"/>
                          </a:solidFill>
                        </a:rPr>
                        <a:t>(2) Représentation de la construction des intervalles de reconnaissance de l’activité</a:t>
                      </a:r>
                      <a:endParaRPr lang="fr-FR" sz="1400" b="1" i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p:grpSp>
              <p:grpSp>
                <p:nvGrpSpPr>
                  <p:cNvPr id="51" name="Groupe 50"/>
                  <p:cNvGrpSpPr/>
                  <p:nvPr/>
                </p:nvGrpSpPr>
                <p:grpSpPr>
                  <a:xfrm>
                    <a:off x="20322182" y="12449145"/>
                    <a:ext cx="9387156" cy="4354962"/>
                    <a:chOff x="20322182" y="12449145"/>
                    <a:chExt cx="9387156" cy="4354962"/>
                  </a:xfrm>
                </p:grpSpPr>
                <p:grpSp>
                  <p:nvGrpSpPr>
                    <p:cNvPr id="154" name="Groupe 153"/>
                    <p:cNvGrpSpPr/>
                    <p:nvPr/>
                  </p:nvGrpSpPr>
                  <p:grpSpPr>
                    <a:xfrm>
                      <a:off x="20322182" y="12449145"/>
                      <a:ext cx="5022512" cy="4354962"/>
                      <a:chOff x="21980640" y="12204897"/>
                      <a:chExt cx="5660138" cy="4888636"/>
                    </a:xfrm>
                  </p:grpSpPr>
                  <p:pic>
                    <p:nvPicPr>
                      <p:cNvPr id="144" name="Image 143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2"/>
                      <a:srcRect b="7835"/>
                      <a:stretch/>
                    </p:blipFill>
                    <p:spPr>
                      <a:xfrm>
                        <a:off x="21980640" y="12204897"/>
                        <a:ext cx="5660138" cy="4531641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87" name="ZoneTexte 86"/>
                      <p:cNvSpPr txBox="1"/>
                      <p:nvPr/>
                    </p:nvSpPr>
                    <p:spPr>
                      <a:xfrm>
                        <a:off x="22476334" y="16785756"/>
                        <a:ext cx="4766049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fr-FR" sz="1400" b="1" i="1" dirty="0" smtClean="0">
                            <a:solidFill>
                              <a:srgbClr val="FF0000"/>
                            </a:solidFill>
                          </a:rPr>
                          <a:t>(1) Représentation des événements en sortie de </a:t>
                        </a:r>
                        <a:r>
                          <a:rPr lang="fr-FR" sz="1400" b="1" i="1" dirty="0" err="1" smtClean="0">
                            <a:solidFill>
                              <a:srgbClr val="FF0000"/>
                            </a:solidFill>
                          </a:rPr>
                          <a:t>HoTS</a:t>
                        </a:r>
                        <a:endParaRPr lang="fr-FR" sz="1400" b="1" i="1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55" name="ZoneTexte 154"/>
                    <p:cNvSpPr txBox="1"/>
                    <p:nvPr/>
                  </p:nvSpPr>
                  <p:spPr>
                    <a:xfrm>
                      <a:off x="25507649" y="13576644"/>
                      <a:ext cx="4201689" cy="17851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u="sng" dirty="0" smtClean="0"/>
                        <a:t>Paramètres de </a:t>
                      </a:r>
                      <a:r>
                        <a:rPr lang="fr-FR" u="sng" dirty="0" err="1" smtClean="0"/>
                        <a:t>HoTS</a:t>
                      </a:r>
                      <a:r>
                        <a:rPr lang="fr-FR" u="sng" dirty="0" smtClean="0"/>
                        <a:t> pour la reconnaissance :</a:t>
                      </a:r>
                    </a:p>
                    <a:p>
                      <a:endParaRPr lang="fr-FR" dirty="0" smtClean="0"/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400" dirty="0" smtClean="0"/>
                        <a:t>2 couches de 31 puis 72 centres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400" dirty="0" smtClean="0"/>
                        <a:t>Regarde sur un voisinage de 40 puis 80 pixels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1400" dirty="0" smtClean="0"/>
                        <a:t>Temps de référence pour la base d’exponentielle de 140 puis 280 ms</a:t>
                      </a:r>
                      <a:endParaRPr lang="fr-FR" sz="1400" dirty="0"/>
                    </a:p>
                  </p:txBody>
                </p:sp>
              </p:grpSp>
              <p:grpSp>
                <p:nvGrpSpPr>
                  <p:cNvPr id="12" name="Groupe 11"/>
                  <p:cNvGrpSpPr/>
                  <p:nvPr/>
                </p:nvGrpSpPr>
                <p:grpSpPr>
                  <a:xfrm>
                    <a:off x="21122270" y="20118079"/>
                    <a:ext cx="7848345" cy="4647247"/>
                    <a:chOff x="21122270" y="19912575"/>
                    <a:chExt cx="7848345" cy="4647247"/>
                  </a:xfrm>
                </p:grpSpPr>
                <p:pic>
                  <p:nvPicPr>
                    <p:cNvPr id="10" name="Image 9"/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1122270" y="19912575"/>
                      <a:ext cx="7848345" cy="4285374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glow>
                        <a:schemeClr val="accent1"/>
                      </a:glow>
                      <a:reflection endPos="0" dir="5400000" sy="-100000" algn="bl" rotWithShape="0"/>
                    </a:effectLst>
                  </p:spPr>
                </p:pic>
                <p:sp>
                  <p:nvSpPr>
                    <p:cNvPr id="65" name="ZoneTexte 64"/>
                    <p:cNvSpPr txBox="1"/>
                    <p:nvPr/>
                  </p:nvSpPr>
                  <p:spPr>
                    <a:xfrm>
                      <a:off x="21677058" y="24252045"/>
                      <a:ext cx="684193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fr-FR" sz="1400" b="1" i="1" dirty="0" smtClean="0">
                          <a:solidFill>
                            <a:srgbClr val="FF0000"/>
                          </a:solidFill>
                        </a:rPr>
                        <a:t>(3) Résultats de la validation croisée, taux de reconnaissance moyen : 95.17% </a:t>
                      </a:r>
                      <a:endParaRPr lang="fr-FR" sz="1400" b="1" i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38" name="Groupe 37"/>
          <p:cNvGrpSpPr/>
          <p:nvPr/>
        </p:nvGrpSpPr>
        <p:grpSpPr>
          <a:xfrm>
            <a:off x="753403" y="7755692"/>
            <a:ext cx="28878343" cy="6774008"/>
            <a:chOff x="627994" y="33679741"/>
            <a:chExt cx="28774136" cy="6774008"/>
          </a:xfrm>
        </p:grpSpPr>
        <p:grpSp>
          <p:nvGrpSpPr>
            <p:cNvPr id="36" name="Groupe 35"/>
            <p:cNvGrpSpPr/>
            <p:nvPr/>
          </p:nvGrpSpPr>
          <p:grpSpPr>
            <a:xfrm>
              <a:off x="627994" y="33679741"/>
              <a:ext cx="16093787" cy="6774008"/>
              <a:chOff x="627994" y="33679741"/>
              <a:chExt cx="16093787" cy="6774008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27994" y="33679741"/>
                <a:ext cx="16093787" cy="67740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4800" dirty="0"/>
              </a:p>
            </p:txBody>
          </p:sp>
          <p:grpSp>
            <p:nvGrpSpPr>
              <p:cNvPr id="35" name="Groupe 34"/>
              <p:cNvGrpSpPr/>
              <p:nvPr/>
            </p:nvGrpSpPr>
            <p:grpSpPr>
              <a:xfrm>
                <a:off x="636671" y="33780143"/>
                <a:ext cx="16085110" cy="2660909"/>
                <a:chOff x="636671" y="33780143"/>
                <a:chExt cx="16085110" cy="2660909"/>
              </a:xfrm>
            </p:grpSpPr>
            <p:sp>
              <p:nvSpPr>
                <p:cNvPr id="13" name="ZoneTexte 12"/>
                <p:cNvSpPr txBox="1"/>
                <p:nvPr/>
              </p:nvSpPr>
              <p:spPr>
                <a:xfrm>
                  <a:off x="645349" y="33780143"/>
                  <a:ext cx="16076432" cy="14157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4000" u="sng" dirty="0" smtClean="0"/>
                    <a:t>Génération des événements</a:t>
                  </a:r>
                  <a:endParaRPr lang="fr-FR" sz="4000" u="sng" dirty="0"/>
                </a:p>
                <a:p>
                  <a:endParaRPr lang="fr-FR" sz="2800" dirty="0"/>
                </a:p>
                <a:p>
                  <a:endParaRPr lang="fr-FR" dirty="0"/>
                </a:p>
              </p:txBody>
            </p:sp>
            <p:sp>
              <p:nvSpPr>
                <p:cNvPr id="17" name="ZoneTexte 16"/>
                <p:cNvSpPr txBox="1"/>
                <p:nvPr/>
              </p:nvSpPr>
              <p:spPr>
                <a:xfrm>
                  <a:off x="636671" y="34625170"/>
                  <a:ext cx="16076432" cy="1815882"/>
                </a:xfrm>
                <a:prstGeom prst="rect">
                  <a:avLst/>
                </a:prstGeom>
                <a:noFill/>
              </p:spPr>
              <p:txBody>
                <a:bodyPr wrap="square" numCol="3" rtlCol="0">
                  <a:spAutoFit/>
                </a:bodyPr>
                <a:lstStyle/>
                <a:p>
                  <a:pPr marL="571500" indent="-571500">
                    <a:buFontTx/>
                    <a:buChar char="-"/>
                  </a:pPr>
                  <a:r>
                    <a:rPr lang="fr-FR" sz="2800" dirty="0"/>
                    <a:t>Changement de </a:t>
                  </a:r>
                  <a:r>
                    <a:rPr lang="fr-FR" sz="2800" dirty="0" smtClean="0"/>
                    <a:t>paradigme</a:t>
                  </a:r>
                </a:p>
                <a:p>
                  <a:pPr marL="571500" indent="-571500">
                    <a:buFontTx/>
                    <a:buChar char="-"/>
                  </a:pPr>
                  <a:endParaRPr lang="fr-FR" sz="2800" dirty="0"/>
                </a:p>
                <a:p>
                  <a:endParaRPr lang="fr-FR" sz="2800" dirty="0"/>
                </a:p>
                <a:p>
                  <a:endParaRPr lang="fr-FR" sz="2800" dirty="0"/>
                </a:p>
                <a:p>
                  <a:pPr marL="571500" indent="-571500">
                    <a:buFontTx/>
                    <a:buChar char="-"/>
                  </a:pPr>
                  <a:r>
                    <a:rPr lang="fr-FR" sz="2800" dirty="0"/>
                    <a:t>Compression de l’information</a:t>
                  </a:r>
                </a:p>
                <a:p>
                  <a:pPr marL="571500" indent="-571500">
                    <a:buFontTx/>
                    <a:buChar char="-"/>
                  </a:pPr>
                  <a:endParaRPr lang="fr-FR" sz="2800" dirty="0" smtClean="0"/>
                </a:p>
                <a:p>
                  <a:pPr marL="571500" indent="-571500">
                    <a:buFontTx/>
                    <a:buChar char="-"/>
                  </a:pPr>
                  <a:endParaRPr lang="fr-FR" sz="2800" dirty="0"/>
                </a:p>
                <a:p>
                  <a:endParaRPr lang="fr-FR" sz="2800" dirty="0" smtClean="0"/>
                </a:p>
                <a:p>
                  <a:pPr marL="571500" indent="-571500">
                    <a:buFontTx/>
                    <a:buChar char="-"/>
                  </a:pPr>
                  <a:r>
                    <a:rPr lang="fr-FR" sz="2800" dirty="0" err="1" smtClean="0"/>
                    <a:t>Asynchronicité</a:t>
                  </a:r>
                  <a:endParaRPr lang="fr-FR" sz="2800" dirty="0"/>
                </a:p>
                <a:p>
                  <a:endParaRPr lang="fr-FR" sz="2800" dirty="0"/>
                </a:p>
              </p:txBody>
            </p:sp>
          </p:grpSp>
          <p:grpSp>
            <p:nvGrpSpPr>
              <p:cNvPr id="25" name="Groupe 24"/>
              <p:cNvGrpSpPr/>
              <p:nvPr/>
            </p:nvGrpSpPr>
            <p:grpSpPr>
              <a:xfrm>
                <a:off x="1722716" y="35156533"/>
                <a:ext cx="13921700" cy="4705927"/>
                <a:chOff x="1722716" y="35156533"/>
                <a:chExt cx="13921700" cy="4705927"/>
              </a:xfrm>
            </p:grpSpPr>
            <p:pic>
              <p:nvPicPr>
                <p:cNvPr id="21" name="Image 20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2716" y="35156533"/>
                  <a:ext cx="13921700" cy="4705927"/>
                </a:xfrm>
                <a:prstGeom prst="rect">
                  <a:avLst/>
                </a:prstGeom>
              </p:spPr>
            </p:pic>
            <p:sp>
              <p:nvSpPr>
                <p:cNvPr id="70" name="ZoneTexte 69"/>
                <p:cNvSpPr txBox="1"/>
                <p:nvPr/>
              </p:nvSpPr>
              <p:spPr>
                <a:xfrm>
                  <a:off x="2625099" y="38972329"/>
                  <a:ext cx="488146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b="1" i="1" dirty="0" smtClean="0"/>
                    <a:t>(1) Illustration du théorème d’</a:t>
                  </a:r>
                  <a:r>
                    <a:rPr lang="fr-FR" sz="1400" b="1" i="1" dirty="0" err="1" smtClean="0"/>
                    <a:t>échantillonage</a:t>
                  </a:r>
                  <a:r>
                    <a:rPr lang="fr-FR" sz="1400" b="1" i="1" dirty="0" smtClean="0"/>
                    <a:t> (Shannon)</a:t>
                  </a:r>
                  <a:endParaRPr lang="fr-FR" sz="1400" b="1" i="1" dirty="0"/>
                </a:p>
              </p:txBody>
            </p:sp>
            <p:sp>
              <p:nvSpPr>
                <p:cNvPr id="71" name="ZoneTexte 70"/>
                <p:cNvSpPr txBox="1"/>
                <p:nvPr/>
              </p:nvSpPr>
              <p:spPr>
                <a:xfrm>
                  <a:off x="10724756" y="39425332"/>
                  <a:ext cx="348204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b="1" i="1" dirty="0" smtClean="0"/>
                    <a:t>(2) Encodage événementiel d’un signal</a:t>
                  </a:r>
                  <a:endParaRPr lang="fr-FR" sz="1400" b="1" i="1" dirty="0"/>
                </a:p>
              </p:txBody>
            </p:sp>
          </p:grpSp>
        </p:grpSp>
        <p:grpSp>
          <p:nvGrpSpPr>
            <p:cNvPr id="34" name="Groupe 33"/>
            <p:cNvGrpSpPr/>
            <p:nvPr/>
          </p:nvGrpSpPr>
          <p:grpSpPr>
            <a:xfrm>
              <a:off x="17513870" y="33679741"/>
              <a:ext cx="11888260" cy="6774008"/>
              <a:chOff x="17513870" y="33679741"/>
              <a:chExt cx="11888260" cy="6774008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7513870" y="33679741"/>
                <a:ext cx="11888260" cy="67740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4800" dirty="0"/>
              </a:p>
            </p:txBody>
          </p:sp>
          <p:grpSp>
            <p:nvGrpSpPr>
              <p:cNvPr id="32" name="Groupe 31"/>
              <p:cNvGrpSpPr/>
              <p:nvPr/>
            </p:nvGrpSpPr>
            <p:grpSpPr>
              <a:xfrm>
                <a:off x="17581436" y="33787933"/>
                <a:ext cx="11820693" cy="3696576"/>
                <a:chOff x="17581436" y="33787933"/>
                <a:chExt cx="11820693" cy="3696576"/>
              </a:xfrm>
            </p:grpSpPr>
            <p:sp>
              <p:nvSpPr>
                <p:cNvPr id="73" name="ZoneTexte 72"/>
                <p:cNvSpPr txBox="1"/>
                <p:nvPr/>
              </p:nvSpPr>
              <p:spPr>
                <a:xfrm>
                  <a:off x="17581438" y="33787933"/>
                  <a:ext cx="11820691" cy="14157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4000" u="sng" dirty="0" smtClean="0"/>
                    <a:t>Caméra événementielle ATIS</a:t>
                  </a:r>
                  <a:endParaRPr lang="fr-FR" sz="4000" u="sng" dirty="0"/>
                </a:p>
                <a:p>
                  <a:endParaRPr lang="fr-FR" sz="2800" dirty="0"/>
                </a:p>
                <a:p>
                  <a:endParaRPr lang="fr-FR" dirty="0"/>
                </a:p>
              </p:txBody>
            </p:sp>
            <p:sp>
              <p:nvSpPr>
                <p:cNvPr id="28" name="ZoneTexte 27"/>
                <p:cNvSpPr txBox="1"/>
                <p:nvPr/>
              </p:nvSpPr>
              <p:spPr>
                <a:xfrm>
                  <a:off x="17581436" y="34622187"/>
                  <a:ext cx="11741745" cy="2862322"/>
                </a:xfrm>
                <a:prstGeom prst="rect">
                  <a:avLst/>
                </a:prstGeom>
                <a:noFill/>
              </p:spPr>
              <p:txBody>
                <a:bodyPr wrap="square" numCol="2" rtlCol="0">
                  <a:spAutoFit/>
                </a:bodyPr>
                <a:lstStyle/>
                <a:p>
                  <a:r>
                    <a:rPr lang="fr-FR" sz="2000" dirty="0" smtClean="0"/>
                    <a:t>-  Caméra développée par l’équipe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fr-FR" sz="2000" dirty="0" smtClean="0"/>
                    <a:t>Chaque pixel est indépendant, émission asynchrone</a:t>
                  </a:r>
                </a:p>
                <a:p>
                  <a:pPr marL="285750" indent="-285750">
                    <a:buFontTx/>
                    <a:buChar char="-"/>
                  </a:pPr>
                  <a:r>
                    <a:rPr lang="fr-FR" sz="2000" dirty="0" smtClean="0"/>
                    <a:t>Nouveaux algorithmes de vision</a:t>
                  </a:r>
                </a:p>
                <a:p>
                  <a:pPr marL="285750" indent="-285750">
                    <a:buFontTx/>
                    <a:buChar char="-"/>
                  </a:pPr>
                  <a:endParaRPr lang="fr-FR" sz="2000" dirty="0"/>
                </a:p>
                <a:p>
                  <a:pPr marL="285750" indent="-285750">
                    <a:buFontTx/>
                    <a:buChar char="-"/>
                  </a:pPr>
                  <a:endParaRPr lang="fr-FR" sz="2000" dirty="0" smtClean="0"/>
                </a:p>
                <a:p>
                  <a:pPr marL="285750" indent="-285750">
                    <a:buFontTx/>
                    <a:buChar char="-"/>
                  </a:pPr>
                  <a:endParaRPr lang="fr-FR" sz="2000" dirty="0"/>
                </a:p>
                <a:p>
                  <a:pPr marL="285750" indent="-285750">
                    <a:buFontTx/>
                    <a:buChar char="-"/>
                  </a:pPr>
                  <a:endParaRPr lang="fr-FR" sz="2000" dirty="0" smtClean="0"/>
                </a:p>
                <a:p>
                  <a:pPr marL="285750" indent="-285750">
                    <a:buFontTx/>
                    <a:buChar char="-"/>
                  </a:pPr>
                  <a:endParaRPr lang="fr-FR" sz="2000" dirty="0" smtClean="0"/>
                </a:p>
                <a:p>
                  <a:pPr marL="342900" indent="-342900">
                    <a:buFontTx/>
                    <a:buChar char="-"/>
                  </a:pPr>
                  <a:r>
                    <a:rPr lang="fr-FR" sz="2000" dirty="0" smtClean="0"/>
                    <a:t>Grande </a:t>
                  </a:r>
                  <a:r>
                    <a:rPr lang="fr-FR" sz="2000" dirty="0"/>
                    <a:t>précision </a:t>
                  </a:r>
                  <a:r>
                    <a:rPr lang="fr-FR" sz="2000" dirty="0" smtClean="0"/>
                    <a:t>temporelle (microseconde)</a:t>
                  </a:r>
                  <a:endParaRPr lang="fr-FR" sz="2000" dirty="0"/>
                </a:p>
                <a:p>
                  <a:r>
                    <a:rPr lang="fr-FR" sz="2000" dirty="0" smtClean="0"/>
                    <a:t>- Très bonne dynamique (+120dB)</a:t>
                  </a:r>
                  <a:endParaRPr lang="fr-FR" sz="2000" dirty="0"/>
                </a:p>
                <a:p>
                  <a:r>
                    <a:rPr lang="fr-FR" sz="2000" dirty="0" smtClean="0"/>
                    <a:t>- Ne </a:t>
                  </a:r>
                  <a:r>
                    <a:rPr lang="fr-FR" sz="2000" dirty="0"/>
                    <a:t>produit pas d’images mais des </a:t>
                  </a:r>
                  <a:r>
                    <a:rPr lang="fr-FR" sz="2000" dirty="0" smtClean="0"/>
                    <a:t>événements (changement de la luminance d’un pixel)</a:t>
                  </a:r>
                  <a:endParaRPr lang="fr-FR" sz="2000" dirty="0"/>
                </a:p>
                <a:p>
                  <a:pPr marL="285750" indent="-285750">
                    <a:buFontTx/>
                    <a:buChar char="-"/>
                  </a:pPr>
                  <a:r>
                    <a:rPr lang="fr-FR" sz="2000" dirty="0" err="1" smtClean="0"/>
                    <a:t>Neuromorphique</a:t>
                  </a:r>
                  <a:r>
                    <a:rPr lang="fr-FR" sz="2000" dirty="0" smtClean="0"/>
                    <a:t>, consommation réduite</a:t>
                  </a:r>
                </a:p>
              </p:txBody>
            </p:sp>
          </p:grpSp>
          <p:grpSp>
            <p:nvGrpSpPr>
              <p:cNvPr id="30" name="Groupe 29"/>
              <p:cNvGrpSpPr/>
              <p:nvPr/>
            </p:nvGrpSpPr>
            <p:grpSpPr>
              <a:xfrm>
                <a:off x="19774231" y="36253623"/>
                <a:ext cx="7435103" cy="3633709"/>
                <a:chOff x="19774231" y="36253623"/>
                <a:chExt cx="7435103" cy="3633709"/>
              </a:xfrm>
            </p:grpSpPr>
            <p:pic>
              <p:nvPicPr>
                <p:cNvPr id="29" name="Image 28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774231" y="36253623"/>
                  <a:ext cx="7435103" cy="3298884"/>
                </a:xfrm>
                <a:prstGeom prst="rect">
                  <a:avLst/>
                </a:prstGeom>
              </p:spPr>
            </p:pic>
            <p:sp>
              <p:nvSpPr>
                <p:cNvPr id="76" name="ZoneTexte 75"/>
                <p:cNvSpPr txBox="1"/>
                <p:nvPr/>
              </p:nvSpPr>
              <p:spPr>
                <a:xfrm>
                  <a:off x="20433349" y="39579555"/>
                  <a:ext cx="611686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b="1" i="1" dirty="0" smtClean="0"/>
                    <a:t>ATIS observant une spirale sur un microscope analogique à 500 Hertz</a:t>
                  </a:r>
                  <a:endParaRPr lang="fr-FR" sz="1400" b="1" i="1" dirty="0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ception personnalisé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2922</TotalTime>
  <Words>386</Words>
  <Application>Microsoft Office PowerPoint</Application>
  <PresentationFormat>Personnalisé</PresentationFormat>
  <Paragraphs>74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7" baseType="lpstr">
      <vt:lpstr>ＭＳ Ｐゴシック</vt:lpstr>
      <vt:lpstr>宋体</vt:lpstr>
      <vt:lpstr>Apple Chancery</vt:lpstr>
      <vt:lpstr>Arial</vt:lpstr>
      <vt:lpstr>Calibri</vt:lpstr>
      <vt:lpstr>Conception personnalisée</vt:lpstr>
      <vt:lpstr>Présentation PowerPoint</vt:lpstr>
    </vt:vector>
  </TitlesOfParts>
  <Company>LISIF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cobra</dc:creator>
  <cp:lastModifiedBy>clady</cp:lastModifiedBy>
  <cp:revision>221</cp:revision>
  <cp:lastPrinted>2016-08-31T12:25:44Z</cp:lastPrinted>
  <dcterms:created xsi:type="dcterms:W3CDTF">2005-05-04T08:36:44Z</dcterms:created>
  <dcterms:modified xsi:type="dcterms:W3CDTF">2016-08-31T17:26:25Z</dcterms:modified>
</cp:coreProperties>
</file>